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90"/>
  </p:notesMasterIdLst>
  <p:handoutMasterIdLst>
    <p:handoutMasterId r:id="rId91"/>
  </p:handoutMasterIdLst>
  <p:sldIdLst>
    <p:sldId id="6104" r:id="rId5"/>
    <p:sldId id="257" r:id="rId6"/>
    <p:sldId id="715" r:id="rId7"/>
    <p:sldId id="6121" r:id="rId8"/>
    <p:sldId id="275" r:id="rId9"/>
    <p:sldId id="717" r:id="rId10"/>
    <p:sldId id="732" r:id="rId11"/>
    <p:sldId id="6118" r:id="rId12"/>
    <p:sldId id="348" r:id="rId13"/>
    <p:sldId id="279" r:id="rId14"/>
    <p:sldId id="6048" r:id="rId15"/>
    <p:sldId id="6052" r:id="rId16"/>
    <p:sldId id="6053" r:id="rId17"/>
    <p:sldId id="283" r:id="rId18"/>
    <p:sldId id="6045" r:id="rId19"/>
    <p:sldId id="6047" r:id="rId20"/>
    <p:sldId id="6046" r:id="rId21"/>
    <p:sldId id="6129" r:id="rId22"/>
    <p:sldId id="6056" r:id="rId23"/>
    <p:sldId id="6043" r:id="rId24"/>
    <p:sldId id="343" r:id="rId25"/>
    <p:sldId id="698" r:id="rId26"/>
    <p:sldId id="6071" r:id="rId27"/>
    <p:sldId id="6065" r:id="rId28"/>
    <p:sldId id="6086" r:id="rId29"/>
    <p:sldId id="344" r:id="rId30"/>
    <p:sldId id="6067" r:id="rId31"/>
    <p:sldId id="6068" r:id="rId32"/>
    <p:sldId id="6073" r:id="rId33"/>
    <p:sldId id="6069" r:id="rId34"/>
    <p:sldId id="6091" r:id="rId35"/>
    <p:sldId id="6105" r:id="rId36"/>
    <p:sldId id="6094" r:id="rId37"/>
    <p:sldId id="345" r:id="rId38"/>
    <p:sldId id="6075" r:id="rId39"/>
    <p:sldId id="6088" r:id="rId40"/>
    <p:sldId id="6110" r:id="rId41"/>
    <p:sldId id="6095" r:id="rId42"/>
    <p:sldId id="6109" r:id="rId43"/>
    <p:sldId id="6089" r:id="rId44"/>
    <p:sldId id="6119" r:id="rId45"/>
    <p:sldId id="6120" r:id="rId46"/>
    <p:sldId id="346" r:id="rId47"/>
    <p:sldId id="696" r:id="rId48"/>
    <p:sldId id="6097" r:id="rId49"/>
    <p:sldId id="6103" r:id="rId50"/>
    <p:sldId id="347" r:id="rId51"/>
    <p:sldId id="6049" r:id="rId52"/>
    <p:sldId id="321" r:id="rId53"/>
    <p:sldId id="701" r:id="rId54"/>
    <p:sldId id="6101" r:id="rId55"/>
    <p:sldId id="6130" r:id="rId56"/>
    <p:sldId id="6143" r:id="rId57"/>
    <p:sldId id="6135" r:id="rId58"/>
    <p:sldId id="6063" r:id="rId59"/>
    <p:sldId id="6099" r:id="rId60"/>
    <p:sldId id="6112" r:id="rId61"/>
    <p:sldId id="6100" r:id="rId62"/>
    <p:sldId id="328" r:id="rId63"/>
    <p:sldId id="691" r:id="rId64"/>
    <p:sldId id="6127" r:id="rId65"/>
    <p:sldId id="6123" r:id="rId66"/>
    <p:sldId id="6122" r:id="rId67"/>
    <p:sldId id="6124" r:id="rId68"/>
    <p:sldId id="6125" r:id="rId69"/>
    <p:sldId id="6126" r:id="rId70"/>
    <p:sldId id="6132" r:id="rId71"/>
    <p:sldId id="6128" r:id="rId72"/>
    <p:sldId id="6133" r:id="rId73"/>
    <p:sldId id="6136" r:id="rId74"/>
    <p:sldId id="6137" r:id="rId75"/>
    <p:sldId id="6138" r:id="rId76"/>
    <p:sldId id="6080" r:id="rId77"/>
    <p:sldId id="319" r:id="rId78"/>
    <p:sldId id="6082" r:id="rId79"/>
    <p:sldId id="323" r:id="rId80"/>
    <p:sldId id="6084" r:id="rId81"/>
    <p:sldId id="305" r:id="rId82"/>
    <p:sldId id="6139" r:id="rId83"/>
    <p:sldId id="6145" r:id="rId84"/>
    <p:sldId id="6144" r:id="rId85"/>
    <p:sldId id="6142" r:id="rId86"/>
    <p:sldId id="6141" r:id="rId87"/>
    <p:sldId id="6146" r:id="rId88"/>
    <p:sldId id="270" r:id="rId89"/>
  </p:sldIdLst>
  <p:sldSz cx="9144000" cy="5143500" type="screen16x9"/>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993707E-6F82-41A8-86C2-CAB66F309749}">
          <p14:sldIdLst>
            <p14:sldId id="6104"/>
            <p14:sldId id="257"/>
            <p14:sldId id="715"/>
            <p14:sldId id="6121"/>
            <p14:sldId id="275"/>
            <p14:sldId id="717"/>
            <p14:sldId id="732"/>
            <p14:sldId id="6118"/>
            <p14:sldId id="348"/>
            <p14:sldId id="279"/>
            <p14:sldId id="6048"/>
            <p14:sldId id="6052"/>
            <p14:sldId id="6053"/>
            <p14:sldId id="283"/>
            <p14:sldId id="6045"/>
            <p14:sldId id="6047"/>
            <p14:sldId id="6046"/>
            <p14:sldId id="6129"/>
            <p14:sldId id="6056"/>
            <p14:sldId id="6043"/>
            <p14:sldId id="343"/>
            <p14:sldId id="698"/>
            <p14:sldId id="6071"/>
            <p14:sldId id="6065"/>
            <p14:sldId id="6086"/>
            <p14:sldId id="344"/>
            <p14:sldId id="6067"/>
            <p14:sldId id="6068"/>
            <p14:sldId id="6073"/>
            <p14:sldId id="6069"/>
            <p14:sldId id="6091"/>
            <p14:sldId id="6105"/>
            <p14:sldId id="6094"/>
            <p14:sldId id="345"/>
            <p14:sldId id="6075"/>
            <p14:sldId id="6088"/>
            <p14:sldId id="6110"/>
            <p14:sldId id="6095"/>
            <p14:sldId id="6109"/>
            <p14:sldId id="6089"/>
            <p14:sldId id="6119"/>
            <p14:sldId id="6120"/>
            <p14:sldId id="346"/>
            <p14:sldId id="696"/>
            <p14:sldId id="6097"/>
            <p14:sldId id="6103"/>
            <p14:sldId id="347"/>
            <p14:sldId id="6049"/>
            <p14:sldId id="321"/>
            <p14:sldId id="701"/>
            <p14:sldId id="6101"/>
            <p14:sldId id="6130"/>
            <p14:sldId id="6143"/>
            <p14:sldId id="6135"/>
            <p14:sldId id="6063"/>
            <p14:sldId id="6099"/>
            <p14:sldId id="6112"/>
          </p14:sldIdLst>
        </p14:section>
        <p14:section name="Section sans titre" id="{CCE9EEC4-04C5-4098-B82D-8326C77B2924}">
          <p14:sldIdLst>
            <p14:sldId id="6100"/>
            <p14:sldId id="328"/>
            <p14:sldId id="691"/>
            <p14:sldId id="6127"/>
            <p14:sldId id="6123"/>
            <p14:sldId id="6122"/>
            <p14:sldId id="6124"/>
            <p14:sldId id="6125"/>
            <p14:sldId id="6126"/>
            <p14:sldId id="6132"/>
            <p14:sldId id="6128"/>
            <p14:sldId id="6133"/>
            <p14:sldId id="6136"/>
            <p14:sldId id="6137"/>
            <p14:sldId id="6138"/>
            <p14:sldId id="6080"/>
            <p14:sldId id="319"/>
            <p14:sldId id="6082"/>
            <p14:sldId id="323"/>
            <p14:sldId id="6084"/>
            <p14:sldId id="305"/>
            <p14:sldId id="6139"/>
            <p14:sldId id="6145"/>
            <p14:sldId id="6144"/>
            <p14:sldId id="6142"/>
            <p14:sldId id="6141"/>
            <p14:sldId id="6146"/>
            <p14:sldId id="270"/>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2358" userDrawn="1">
          <p15:clr>
            <a:srgbClr val="A4A3A4"/>
          </p15:clr>
        </p15:guide>
        <p15:guide id="12" pos="5579" userDrawn="1">
          <p15:clr>
            <a:srgbClr val="A4A3A4"/>
          </p15:clr>
        </p15:guide>
        <p15:guide id="13" orient="horz" pos="622" userDrawn="1">
          <p15:clr>
            <a:srgbClr val="A4A3A4"/>
          </p15:clr>
        </p15:guide>
        <p15:guide id="14" orient="horz" pos="735" userDrawn="1">
          <p15:clr>
            <a:srgbClr val="A4A3A4"/>
          </p15:clr>
        </p15:guide>
        <p15:guide id="15" orient="horz" pos="1620" userDrawn="1">
          <p15:clr>
            <a:srgbClr val="A4A3A4"/>
          </p15:clr>
        </p15:guide>
        <p15:guide id="16" orient="horz" pos="2867" userDrawn="1">
          <p15:clr>
            <a:srgbClr val="A4A3A4"/>
          </p15:clr>
        </p15:guide>
        <p15:guide id="17" pos="151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SCHAMPS Stephane DMGP/DD" initials="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C2"/>
    <a:srgbClr val="4BB4E6"/>
    <a:srgbClr val="129954"/>
    <a:srgbClr val="237EA3"/>
    <a:srgbClr val="BFBFBF"/>
    <a:srgbClr val="34A6D4"/>
    <a:srgbClr val="2C2071"/>
    <a:srgbClr val="FF7900"/>
    <a:srgbClr val="F16E00"/>
    <a:srgbClr val="FFE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2"/>
      </p:cViewPr>
      <p:guideLst>
        <p:guide orient="horz" pos="169"/>
        <p:guide pos="2880"/>
        <p:guide pos="2358"/>
        <p:guide pos="5579"/>
        <p:guide orient="horz" pos="622"/>
        <p:guide orient="horz" pos="735"/>
        <p:guide orient="horz" pos="1620"/>
        <p:guide orient="horz" pos="2867"/>
        <p:guide pos="15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ORT Vincent INNOV/IT-S" userId="a1eb08a1-d519-438c-825e-77e05deaf611" providerId="ADAL" clId="{D4DC6A7A-A549-469D-B061-C39CAC2058C7}"/>
    <pc:docChg chg="modSld">
      <pc:chgData name="ANIORT Vincent INNOV/IT-S" userId="a1eb08a1-d519-438c-825e-77e05deaf611" providerId="ADAL" clId="{D4DC6A7A-A549-469D-B061-C39CAC2058C7}" dt="2023-11-30T10:57:03.389" v="89" actId="1035"/>
      <pc:docMkLst>
        <pc:docMk/>
      </pc:docMkLst>
      <pc:sldChg chg="modSp mod">
        <pc:chgData name="ANIORT Vincent INNOV/IT-S" userId="a1eb08a1-d519-438c-825e-77e05deaf611" providerId="ADAL" clId="{D4DC6A7A-A549-469D-B061-C39CAC2058C7}" dt="2023-11-28T11:29:17.052" v="58" actId="20577"/>
        <pc:sldMkLst>
          <pc:docMk/>
          <pc:sldMk cId="2193185743" sldId="701"/>
        </pc:sldMkLst>
        <pc:spChg chg="mod">
          <ac:chgData name="ANIORT Vincent INNOV/IT-S" userId="a1eb08a1-d519-438c-825e-77e05deaf611" providerId="ADAL" clId="{D4DC6A7A-A549-469D-B061-C39CAC2058C7}" dt="2023-11-28T11:29:17.052" v="58" actId="20577"/>
          <ac:spMkLst>
            <pc:docMk/>
            <pc:sldMk cId="2193185743" sldId="701"/>
            <ac:spMk id="2" creationId="{29B2DF06-8CF0-4BD6-9353-92970C18B1FA}"/>
          </ac:spMkLst>
        </pc:spChg>
        <pc:picChg chg="mod">
          <ac:chgData name="ANIORT Vincent INNOV/IT-S" userId="a1eb08a1-d519-438c-825e-77e05deaf611" providerId="ADAL" clId="{D4DC6A7A-A549-469D-B061-C39CAC2058C7}" dt="2023-11-28T11:29:06.555" v="56" actId="14100"/>
          <ac:picMkLst>
            <pc:docMk/>
            <pc:sldMk cId="2193185743" sldId="701"/>
            <ac:picMk id="7" creationId="{D01E1A46-3D8B-5D24-A5E8-A58E74D23D4F}"/>
          </ac:picMkLst>
        </pc:picChg>
      </pc:sldChg>
      <pc:sldChg chg="modSp mod">
        <pc:chgData name="ANIORT Vincent INNOV/IT-S" userId="a1eb08a1-d519-438c-825e-77e05deaf611" providerId="ADAL" clId="{D4DC6A7A-A549-469D-B061-C39CAC2058C7}" dt="2023-11-28T17:35:06.481" v="87" actId="14100"/>
        <pc:sldMkLst>
          <pc:docMk/>
          <pc:sldMk cId="2753872308" sldId="6045"/>
        </pc:sldMkLst>
        <pc:spChg chg="mod">
          <ac:chgData name="ANIORT Vincent INNOV/IT-S" userId="a1eb08a1-d519-438c-825e-77e05deaf611" providerId="ADAL" clId="{D4DC6A7A-A549-469D-B061-C39CAC2058C7}" dt="2023-11-28T17:34:55.955" v="86" actId="6549"/>
          <ac:spMkLst>
            <pc:docMk/>
            <pc:sldMk cId="2753872308" sldId="6045"/>
            <ac:spMk id="2" creationId="{8A6F78D4-4103-4BB5-BEB5-646E313CF56F}"/>
          </ac:spMkLst>
        </pc:spChg>
        <pc:picChg chg="mod">
          <ac:chgData name="ANIORT Vincent INNOV/IT-S" userId="a1eb08a1-d519-438c-825e-77e05deaf611" providerId="ADAL" clId="{D4DC6A7A-A549-469D-B061-C39CAC2058C7}" dt="2023-11-28T17:35:06.481" v="87" actId="14100"/>
          <ac:picMkLst>
            <pc:docMk/>
            <pc:sldMk cId="2753872308" sldId="6045"/>
            <ac:picMk id="6" creationId="{6B282876-1094-4188-8E78-D409CBF01006}"/>
          </ac:picMkLst>
        </pc:picChg>
      </pc:sldChg>
      <pc:sldChg chg="modSp mod">
        <pc:chgData name="ANIORT Vincent INNOV/IT-S" userId="a1eb08a1-d519-438c-825e-77e05deaf611" providerId="ADAL" clId="{D4DC6A7A-A549-469D-B061-C39CAC2058C7}" dt="2023-11-30T10:57:03.389" v="89" actId="1035"/>
        <pc:sldMkLst>
          <pc:docMk/>
          <pc:sldMk cId="1110404087" sldId="6082"/>
        </pc:sldMkLst>
        <pc:spChg chg="mod">
          <ac:chgData name="ANIORT Vincent INNOV/IT-S" userId="a1eb08a1-d519-438c-825e-77e05deaf611" providerId="ADAL" clId="{D4DC6A7A-A549-469D-B061-C39CAC2058C7}" dt="2023-11-30T10:57:03.389" v="89" actId="1035"/>
          <ac:spMkLst>
            <pc:docMk/>
            <pc:sldMk cId="1110404087" sldId="6082"/>
            <ac:spMk id="11" creationId="{70133BFC-92FF-3A38-4C4C-EB8D2B0E1773}"/>
          </ac:spMkLst>
        </pc:spChg>
      </pc:sldChg>
    </pc:docChg>
  </pc:docChgLst>
  <pc:docChgLst>
    <pc:chgData name="ANIORT Vincent INNOV/IT-S" userId="a1eb08a1-d519-438c-825e-77e05deaf611" providerId="ADAL" clId="{0A1826E5-FD00-4218-A88D-E09158ED7E7D}"/>
    <pc:docChg chg="modSld">
      <pc:chgData name="ANIORT Vincent INNOV/IT-S" userId="a1eb08a1-d519-438c-825e-77e05deaf611" providerId="ADAL" clId="{0A1826E5-FD00-4218-A88D-E09158ED7E7D}" dt="2023-11-27T08:57:55.765" v="59" actId="729"/>
      <pc:docMkLst>
        <pc:docMk/>
      </pc:docMkLst>
      <pc:sldChg chg="modSp mod">
        <pc:chgData name="ANIORT Vincent INNOV/IT-S" userId="a1eb08a1-d519-438c-825e-77e05deaf611" providerId="ADAL" clId="{0A1826E5-FD00-4218-A88D-E09158ED7E7D}" dt="2023-11-27T08:55:50" v="58" actId="20577"/>
        <pc:sldMkLst>
          <pc:docMk/>
          <pc:sldMk cId="3273621312" sldId="6104"/>
        </pc:sldMkLst>
        <pc:spChg chg="mod">
          <ac:chgData name="ANIORT Vincent INNOV/IT-S" userId="a1eb08a1-d519-438c-825e-77e05deaf611" providerId="ADAL" clId="{0A1826E5-FD00-4218-A88D-E09158ED7E7D}" dt="2023-11-27T08:55:50" v="58" actId="20577"/>
          <ac:spMkLst>
            <pc:docMk/>
            <pc:sldMk cId="3273621312" sldId="6104"/>
            <ac:spMk id="3" creationId="{00000000-0000-0000-0000-000000000000}"/>
          </ac:spMkLst>
        </pc:spChg>
      </pc:sldChg>
      <pc:sldChg chg="mod modShow">
        <pc:chgData name="ANIORT Vincent INNOV/IT-S" userId="a1eb08a1-d519-438c-825e-77e05deaf611" providerId="ADAL" clId="{0A1826E5-FD00-4218-A88D-E09158ED7E7D}" dt="2023-11-27T08:57:55.765" v="59" actId="729"/>
        <pc:sldMkLst>
          <pc:docMk/>
          <pc:sldMk cId="3187619277" sldId="612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837204816563598"/>
          <c:y val="0.11550111077671951"/>
          <c:w val="0.35038494546779742"/>
          <c:h val="0.78763864400356576"/>
        </c:manualLayout>
      </c:layout>
      <c:doughnutChart>
        <c:varyColors val="1"/>
        <c:ser>
          <c:idx val="0"/>
          <c:order val="0"/>
          <c:tx>
            <c:strRef>
              <c:f>Feuil1!$B$1</c:f>
              <c:strCache>
                <c:ptCount val="1"/>
                <c:pt idx="0">
                  <c:v>Réclamations reçues pour discriminations handicap selon les principaux critères 2022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3E0-48CF-BB19-1C0998A670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3E0-48CF-BB19-1C0998A670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3E0-48CF-BB19-1C0998A670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3E0-48CF-BB19-1C0998A6702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3E0-48CF-BB19-1C0998A6702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3E0-48CF-BB19-1C0998A6702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3E0-48CF-BB19-1C0998A6702E}"/>
              </c:ext>
            </c:extLst>
          </c:dPt>
          <c:dLbls>
            <c:dLbl>
              <c:idx val="0"/>
              <c:layout>
                <c:manualLayout>
                  <c:x val="7.4344459654085857E-2"/>
                  <c:y val="-9.155104564891807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3E0-48CF-BB19-1C0998A6702E}"/>
                </c:ext>
              </c:extLst>
            </c:dLbl>
            <c:dLbl>
              <c:idx val="1"/>
              <c:layout>
                <c:manualLayout>
                  <c:x val="7.6624246688957467E-2"/>
                  <c:y val="2.89082919263577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3E0-48CF-BB19-1C0998A6702E}"/>
                </c:ext>
              </c:extLst>
            </c:dLbl>
            <c:dLbl>
              <c:idx val="2"/>
              <c:layout>
                <c:manualLayout>
                  <c:x val="-6.5990611773373037E-2"/>
                  <c:y val="8.286650324491659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73E0-48CF-BB19-1C0998A6702E}"/>
                </c:ext>
              </c:extLst>
            </c:dLbl>
            <c:dLbl>
              <c:idx val="3"/>
              <c:layout>
                <c:manualLayout>
                  <c:x val="-8.8987181743897761E-2"/>
                  <c:y val="1.347292864180541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73E0-48CF-BB19-1C0998A6702E}"/>
                </c:ext>
              </c:extLst>
            </c:dLbl>
            <c:dLbl>
              <c:idx val="4"/>
              <c:layout>
                <c:manualLayout>
                  <c:x val="-8.8283503761659887E-2"/>
                  <c:y val="-1.197441030181408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73E0-48CF-BB19-1C0998A6702E}"/>
                </c:ext>
              </c:extLst>
            </c:dLbl>
            <c:dLbl>
              <c:idx val="5"/>
              <c:layout>
                <c:manualLayout>
                  <c:x val="-9.7192716479932079E-2"/>
                  <c:y val="-2.792582583970099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73E0-48CF-BB19-1C0998A6702E}"/>
                </c:ext>
              </c:extLst>
            </c:dLbl>
            <c:dLbl>
              <c:idx val="6"/>
              <c:layout>
                <c:manualLayout>
                  <c:x val="-6.444597658281212E-2"/>
                  <c:y val="-8.342251598731753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73E0-48CF-BB19-1C0998A6702E}"/>
                </c:ext>
              </c:extLst>
            </c:dLbl>
            <c:numFmt formatCode="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Emploi privé</c:v>
                </c:pt>
                <c:pt idx="1">
                  <c:v>Fonction publique</c:v>
                </c:pt>
                <c:pt idx="2">
                  <c:v>Biens, services privés</c:v>
                </c:pt>
                <c:pt idx="3">
                  <c:v>Education, formation</c:v>
                </c:pt>
                <c:pt idx="4">
                  <c:v>Logement</c:v>
                </c:pt>
                <c:pt idx="5">
                  <c:v>Services publics</c:v>
                </c:pt>
                <c:pt idx="6">
                  <c:v>Autre ou NR</c:v>
                </c:pt>
              </c:strCache>
            </c:strRef>
          </c:cat>
          <c:val>
            <c:numRef>
              <c:f>Feuil1!$B$2:$B$8</c:f>
              <c:numCache>
                <c:formatCode>0%</c:formatCode>
                <c:ptCount val="7"/>
                <c:pt idx="0">
                  <c:v>0.2</c:v>
                </c:pt>
                <c:pt idx="1">
                  <c:v>0.22</c:v>
                </c:pt>
                <c:pt idx="2">
                  <c:v>0.17</c:v>
                </c:pt>
                <c:pt idx="3">
                  <c:v>0.15</c:v>
                </c:pt>
                <c:pt idx="4">
                  <c:v>0.08</c:v>
                </c:pt>
                <c:pt idx="5">
                  <c:v>0.09</c:v>
                </c:pt>
                <c:pt idx="6">
                  <c:v>0.09</c:v>
                </c:pt>
              </c:numCache>
            </c:numRef>
          </c:val>
          <c:extLst>
            <c:ext xmlns:c16="http://schemas.microsoft.com/office/drawing/2014/chart" uri="{C3380CC4-5D6E-409C-BE32-E72D297353CC}">
              <c16:uniqueId val="{0000000C-73E0-48CF-BB19-1C0998A6702E}"/>
            </c:ext>
          </c:extLst>
        </c:ser>
        <c:dLbls>
          <c:showLegendKey val="0"/>
          <c:showVal val="1"/>
          <c:showCatName val="0"/>
          <c:showSerName val="0"/>
          <c:showPercent val="0"/>
          <c:showBubbleSize val="0"/>
          <c:showLeaderLines val="1"/>
        </c:dLbls>
        <c:firstSliceAng val="0"/>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Réclamations reçues pour discriminations selon les principaux critères 2022</c:v>
                </c:pt>
              </c:strCache>
            </c:strRef>
          </c:tx>
          <c:dPt>
            <c:idx val="0"/>
            <c:bubble3D val="0"/>
            <c:explosion val="22"/>
            <c:spPr>
              <a:solidFill>
                <a:schemeClr val="accent1"/>
              </a:solidFill>
              <a:ln w="19050">
                <a:solidFill>
                  <a:schemeClr val="lt1"/>
                </a:solidFill>
              </a:ln>
              <a:effectLst/>
            </c:spPr>
            <c:extLst>
              <c:ext xmlns:c16="http://schemas.microsoft.com/office/drawing/2014/chart" uri="{C3380CC4-5D6E-409C-BE32-E72D297353CC}">
                <c16:uniqueId val="{00000001-3DB0-4E4F-B241-C92D6A07D9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DB0-4E4F-B241-C92D6A07D9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DB0-4E4F-B241-C92D6A07D9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DB0-4E4F-B241-C92D6A07D92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DB0-4E4F-B241-C92D6A07D92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DB0-4E4F-B241-C92D6A07D921}"/>
              </c:ext>
            </c:extLst>
          </c:dPt>
          <c:dLbls>
            <c:dLbl>
              <c:idx val="0"/>
              <c:layout>
                <c:manualLayout>
                  <c:x val="5.8783673558335019E-2"/>
                  <c:y val="-9.1332406978539477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3DB0-4E4F-B241-C92D6A07D921}"/>
                </c:ext>
              </c:extLst>
            </c:dLbl>
            <c:dLbl>
              <c:idx val="1"/>
              <c:layout>
                <c:manualLayout>
                  <c:x val="7.7726297165382527E-2"/>
                  <c:y val="7.544847756978984E-2"/>
                </c:manualLayout>
              </c:layout>
              <c:numFmt formatCode="0%" sourceLinked="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3DB0-4E4F-B241-C92D6A07D921}"/>
                </c:ext>
              </c:extLst>
            </c:dLbl>
            <c:dLbl>
              <c:idx val="2"/>
              <c:layout>
                <c:manualLayout>
                  <c:x val="-8.5587777651424654E-2"/>
                  <c:y val="1.628980869369938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3DB0-4E4F-B241-C92D6A07D921}"/>
                </c:ext>
              </c:extLst>
            </c:dLbl>
            <c:dLbl>
              <c:idx val="3"/>
              <c:layout>
                <c:manualLayout>
                  <c:x val="-8.6558830934176059E-2"/>
                  <c:y val="-1.191291751101948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3DB0-4E4F-B241-C92D6A07D921}"/>
                </c:ext>
              </c:extLst>
            </c:dLbl>
            <c:dLbl>
              <c:idx val="4"/>
              <c:layout>
                <c:manualLayout>
                  <c:x val="-6.8893763396589106E-2"/>
                  <c:y val="-5.16226425477509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3DB0-4E4F-B241-C92D6A07D921}"/>
                </c:ext>
              </c:extLst>
            </c:dLbl>
            <c:dLbl>
              <c:idx val="5"/>
              <c:layout>
                <c:manualLayout>
                  <c:x val="-4.5929175597726073E-2"/>
                  <c:y val="-9.530334008815559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3DB0-4E4F-B241-C92D6A07D921}"/>
                </c:ext>
              </c:extLst>
            </c:dLbl>
            <c:numFmt formatCode="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Feuil1!$A$2:$A$7</c:f>
              <c:strCache>
                <c:ptCount val="6"/>
                <c:pt idx="0">
                  <c:v>Handicap</c:v>
                </c:pt>
                <c:pt idx="1">
                  <c:v>Origine</c:v>
                </c:pt>
                <c:pt idx="2">
                  <c:v>Etat de santé</c:v>
                </c:pt>
                <c:pt idx="3">
                  <c:v>Nationalité</c:v>
                </c:pt>
                <c:pt idx="4">
                  <c:v>Sexe</c:v>
                </c:pt>
                <c:pt idx="5">
                  <c:v>Âge</c:v>
                </c:pt>
              </c:strCache>
            </c:strRef>
          </c:cat>
          <c:val>
            <c:numRef>
              <c:f>Feuil1!$B$2:$B$7</c:f>
              <c:numCache>
                <c:formatCode>0%</c:formatCode>
                <c:ptCount val="6"/>
                <c:pt idx="0">
                  <c:v>0.2</c:v>
                </c:pt>
                <c:pt idx="1">
                  <c:v>0.13</c:v>
                </c:pt>
                <c:pt idx="2">
                  <c:v>0.11</c:v>
                </c:pt>
                <c:pt idx="3">
                  <c:v>0.05</c:v>
                </c:pt>
                <c:pt idx="4">
                  <c:v>0.04</c:v>
                </c:pt>
                <c:pt idx="5">
                  <c:v>0.04</c:v>
                </c:pt>
              </c:numCache>
            </c:numRef>
          </c:val>
          <c:extLst>
            <c:ext xmlns:c16="http://schemas.microsoft.com/office/drawing/2014/chart" uri="{C3380CC4-5D6E-409C-BE32-E72D297353CC}">
              <c16:uniqueId val="{00000000-C3B8-4232-BA9C-125111218AFE}"/>
            </c:ext>
          </c:extLst>
        </c:ser>
        <c:dLbls>
          <c:showLegendKey val="0"/>
          <c:showVal val="1"/>
          <c:showCatName val="0"/>
          <c:showSerName val="0"/>
          <c:showPercent val="0"/>
          <c:showBubbleSize val="0"/>
          <c:showLeaderLines val="1"/>
        </c:dLbls>
        <c:firstSliceAng val="0"/>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72590736002923"/>
          <c:y val="0.15903643700925682"/>
          <c:w val="0.43044605163587152"/>
          <c:h val="0.73518871693037091"/>
        </c:manualLayout>
      </c:layout>
      <c:pieChart>
        <c:varyColors val="1"/>
        <c:ser>
          <c:idx val="0"/>
          <c:order val="0"/>
          <c:tx>
            <c:strRef>
              <c:f>Feuil1!$B$1</c:f>
              <c:strCache>
                <c:ptCount val="1"/>
                <c:pt idx="0">
                  <c:v>Méthodes pour trouver l'information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27-4F53-92BC-9817EFB54D9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27-4F53-92BC-9817EFB54D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27-4F53-92BC-9817EFB54D9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27-4F53-92BC-9817EFB54D9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27-4F53-92BC-9817EFB54D9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D27-4F53-92BC-9817EFB54D92}"/>
              </c:ext>
            </c:extLst>
          </c:dPt>
          <c:dLbls>
            <c:dLbl>
              <c:idx val="0"/>
              <c:layout>
                <c:manualLayout>
                  <c:x val="-2.1125732777850164E-2"/>
                  <c:y val="-0.45853383300349487"/>
                </c:manualLayout>
              </c:layout>
              <c:numFmt formatCode="0.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5D27-4F53-92BC-9817EFB54D92}"/>
                </c:ext>
              </c:extLst>
            </c:dLbl>
            <c:dLbl>
              <c:idx val="1"/>
              <c:layout>
                <c:manualLayout>
                  <c:x val="2.3154084273040002E-2"/>
                  <c:y val="-1.4430431240649079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5D27-4F53-92BC-9817EFB54D92}"/>
                </c:ext>
              </c:extLst>
            </c:dLbl>
            <c:dLbl>
              <c:idx val="2"/>
              <c:layout>
                <c:manualLayout>
                  <c:x val="1.1862717880508505E-2"/>
                  <c:y val="8.7591056465535388E-2"/>
                </c:manualLayout>
              </c:layout>
              <c:numFmt formatCode="0.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5D27-4F53-92BC-9817EFB54D92}"/>
                </c:ext>
              </c:extLst>
            </c:dLbl>
            <c:dLbl>
              <c:idx val="3"/>
              <c:layout>
                <c:manualLayout>
                  <c:x val="-9.0607512837820002E-3"/>
                  <c:y val="7.4340547063640267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5D27-4F53-92BC-9817EFB54D92}"/>
                </c:ext>
              </c:extLst>
            </c:dLbl>
            <c:dLbl>
              <c:idx val="4"/>
              <c:layout>
                <c:manualLayout>
                  <c:x val="3.7758047035834921E-2"/>
                  <c:y val="-1.005705700353225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no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5153687433112576"/>
                      <c:h val="0.13616671716732212"/>
                    </c:manualLayout>
                  </c15:layout>
                </c:ext>
                <c:ext xmlns:c16="http://schemas.microsoft.com/office/drawing/2014/chart" uri="{C3380CC4-5D6E-409C-BE32-E72D297353CC}">
                  <c16:uniqueId val="{00000009-5D27-4F53-92BC-9817EFB54D92}"/>
                </c:ext>
              </c:extLst>
            </c:dLbl>
            <c:dLbl>
              <c:idx val="5"/>
              <c:layout>
                <c:manualLayout>
                  <c:x val="-4.5929175597726073E-2"/>
                  <c:y val="-9.5303340088155594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B-5D27-4F53-92BC-9817EFB54D92}"/>
                </c:ext>
              </c:extLst>
            </c:dLbl>
            <c:numFmt formatCode="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Feuil1!$A$2:$A$6</c:f>
              <c:strCache>
                <c:ptCount val="5"/>
                <c:pt idx="0">
                  <c:v>Naviguer via les titres</c:v>
                </c:pt>
                <c:pt idx="1">
                  <c:v>Utiliser la recherche</c:v>
                </c:pt>
                <c:pt idx="2">
                  <c:v>Lire la page</c:v>
                </c:pt>
                <c:pt idx="3">
                  <c:v>Naviguer via les liens</c:v>
                </c:pt>
                <c:pt idx="4">
                  <c:v>Naviguer via les régions / landmarks</c:v>
                </c:pt>
              </c:strCache>
            </c:strRef>
          </c:cat>
          <c:val>
            <c:numRef>
              <c:f>Feuil1!$B$2:$B$6</c:f>
              <c:numCache>
                <c:formatCode>General</c:formatCode>
                <c:ptCount val="5"/>
                <c:pt idx="0">
                  <c:v>1047</c:v>
                </c:pt>
                <c:pt idx="1">
                  <c:v>215</c:v>
                </c:pt>
                <c:pt idx="2">
                  <c:v>126</c:v>
                </c:pt>
                <c:pt idx="3">
                  <c:v>110</c:v>
                </c:pt>
                <c:pt idx="4">
                  <c:v>49</c:v>
                </c:pt>
              </c:numCache>
            </c:numRef>
          </c:val>
          <c:extLst>
            <c:ext xmlns:c16="http://schemas.microsoft.com/office/drawing/2014/chart" uri="{C3380CC4-5D6E-409C-BE32-E72D297353CC}">
              <c16:uniqueId val="{0000000C-5D27-4F53-92BC-9817EFB54D92}"/>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6863375-D138-F28F-6AB3-63708864004F}"/>
              </a:ext>
            </a:extLst>
          </p:cNvPr>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AC06C75-DB4D-A3DE-0EE7-697ABC1316F5}"/>
              </a:ext>
            </a:extLst>
          </p:cNvPr>
          <p:cNvSpPr>
            <a:spLocks noGrp="1"/>
          </p:cNvSpPr>
          <p:nvPr>
            <p:ph type="dt" sz="quarter" idx="1"/>
          </p:nvPr>
        </p:nvSpPr>
        <p:spPr>
          <a:xfrm>
            <a:off x="3818971" y="0"/>
            <a:ext cx="2921582" cy="495348"/>
          </a:xfrm>
          <a:prstGeom prst="rect">
            <a:avLst/>
          </a:prstGeom>
        </p:spPr>
        <p:txBody>
          <a:bodyPr vert="horz" lIns="91440" tIns="45720" rIns="91440" bIns="45720" rtlCol="0"/>
          <a:lstStyle>
            <a:lvl1pPr algn="r">
              <a:defRPr sz="1200"/>
            </a:lvl1pPr>
          </a:lstStyle>
          <a:p>
            <a:fld id="{AD80A6E8-04A9-F44F-8719-5AC86AE74E6B}" type="datetimeFigureOut">
              <a:rPr lang="fr-FR" smtClean="0"/>
              <a:t>01/12/2023</a:t>
            </a:fld>
            <a:endParaRPr lang="fr-FR"/>
          </a:p>
        </p:txBody>
      </p:sp>
      <p:sp>
        <p:nvSpPr>
          <p:cNvPr id="4" name="Espace réservé du pied de page 3">
            <a:extLst>
              <a:ext uri="{FF2B5EF4-FFF2-40B4-BE49-F238E27FC236}">
                <a16:creationId xmlns:a16="http://schemas.microsoft.com/office/drawing/2014/main" id="{CD361C27-C8EE-96F9-0292-973EDDCEB0F5}"/>
              </a:ext>
            </a:extLst>
          </p:cNvPr>
          <p:cNvSpPr>
            <a:spLocks noGrp="1"/>
          </p:cNvSpPr>
          <p:nvPr>
            <p:ph type="ftr" sz="quarter" idx="2"/>
          </p:nvPr>
        </p:nvSpPr>
        <p:spPr>
          <a:xfrm>
            <a:off x="0" y="9377318"/>
            <a:ext cx="2921582" cy="49534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6670AC3-F028-A858-3B3F-0FDAC0C73762}"/>
              </a:ext>
            </a:extLst>
          </p:cNvPr>
          <p:cNvSpPr>
            <a:spLocks noGrp="1"/>
          </p:cNvSpPr>
          <p:nvPr>
            <p:ph type="sldNum" sz="quarter" idx="3"/>
          </p:nvPr>
        </p:nvSpPr>
        <p:spPr>
          <a:xfrm>
            <a:off x="3818971" y="9377318"/>
            <a:ext cx="2921582" cy="495347"/>
          </a:xfrm>
          <a:prstGeom prst="rect">
            <a:avLst/>
          </a:prstGeom>
        </p:spPr>
        <p:txBody>
          <a:bodyPr vert="horz" lIns="91440" tIns="45720" rIns="91440" bIns="45720" rtlCol="0" anchor="b"/>
          <a:lstStyle>
            <a:lvl1pPr algn="r">
              <a:defRPr sz="1200"/>
            </a:lvl1pPr>
          </a:lstStyle>
          <a:p>
            <a:fld id="{7A09AF3E-7357-8441-B4FE-48827C5B1FC3}" type="slidenum">
              <a:rPr lang="fr-FR" smtClean="0"/>
              <a:t>‹N°›</a:t>
            </a:fld>
            <a:endParaRPr lang="fr-FR"/>
          </a:p>
        </p:txBody>
      </p:sp>
    </p:spTree>
    <p:extLst>
      <p:ext uri="{BB962C8B-B14F-4D97-AF65-F5344CB8AC3E}">
        <p14:creationId xmlns:p14="http://schemas.microsoft.com/office/powerpoint/2010/main" val="2058784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21582" cy="493633"/>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3" name="Date Placeholder 2"/>
          <p:cNvSpPr>
            <a:spLocks noGrp="1"/>
          </p:cNvSpPr>
          <p:nvPr>
            <p:ph type="dt" idx="1"/>
          </p:nvPr>
        </p:nvSpPr>
        <p:spPr>
          <a:xfrm>
            <a:off x="3818971" y="1"/>
            <a:ext cx="2921582" cy="493633"/>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01/12/2023</a:t>
            </a:fld>
            <a:endParaRPr lang="en-GB"/>
          </a:p>
        </p:txBody>
      </p:sp>
      <p:sp>
        <p:nvSpPr>
          <p:cNvPr id="4" name="Slide Image Placeholder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9377317"/>
            <a:ext cx="2921582" cy="493633"/>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7" name="Slide Number Placeholder 6"/>
          <p:cNvSpPr>
            <a:spLocks noGrp="1"/>
          </p:cNvSpPr>
          <p:nvPr>
            <p:ph type="sldNum" sz="quarter" idx="5"/>
          </p:nvPr>
        </p:nvSpPr>
        <p:spPr>
          <a:xfrm>
            <a:off x="3818971" y="9377317"/>
            <a:ext cx="2921582" cy="493633"/>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
        <p:nvSpPr>
          <p:cNvPr id="8" name="Notes Placeholder 4"/>
          <p:cNvSpPr>
            <a:spLocks noGrp="1"/>
          </p:cNvSpPr>
          <p:nvPr>
            <p:ph type="body" sz="quarter" idx="3"/>
          </p:nvPr>
        </p:nvSpPr>
        <p:spPr>
          <a:xfrm>
            <a:off x="374562" y="4689515"/>
            <a:ext cx="5992989" cy="4442698"/>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11y-guidelines.orange.com/fr/cadrage/cadre-leg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2075" lvl="1" indent="0" algn="l">
              <a:buFont typeface="Arial" panose="020B0604020202020204" pitchFamily="34" charset="0"/>
              <a:buNone/>
            </a:pPr>
            <a:r>
              <a:rPr lang="fr-FR" b="1" i="0">
                <a:solidFill>
                  <a:srgbClr val="3A3A3A"/>
                </a:solidFill>
                <a:effectLst/>
                <a:latin typeface="Marianne"/>
              </a:rPr>
              <a:t>6 principaux motifs sur les 25 motifs au total</a:t>
            </a:r>
          </a:p>
          <a:p>
            <a:endParaRPr lang="fr-F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1" i="0">
                <a:solidFill>
                  <a:srgbClr val="181818"/>
                </a:solidFill>
                <a:effectLst/>
                <a:latin typeface="Roboto" panose="02000000000000000000" pitchFamily="2" charset="0"/>
              </a:rPr>
              <a:t>Handicap</a:t>
            </a:r>
            <a:r>
              <a:rPr lang="fr-FR" b="0" i="0">
                <a:solidFill>
                  <a:srgbClr val="181818"/>
                </a:solidFill>
                <a:effectLst/>
                <a:latin typeface="Roboto" panose="02000000000000000000" pitchFamily="2" charset="0"/>
              </a:rPr>
              <a:t> (20%)</a:t>
            </a:r>
            <a:r>
              <a:rPr lang="fr-FR" b="0" i="0">
                <a:solidFill>
                  <a:srgbClr val="222222"/>
                </a:solidFill>
                <a:effectLst/>
                <a:latin typeface="Marianne"/>
              </a:rPr>
              <a:t>Ces inégalités de traitement résultent du manque d’aménagement des postes de travail qui empêche les personnes handicapées d’accomplir les mêmes activités que leurs collègues, leur impose un surcroît de travail qui s’avère préjudiciable à l’exercice de leurs tâches et est source de fatigabilité (</a:t>
            </a:r>
            <a:r>
              <a:rPr lang="fr-FR" b="1" i="0">
                <a:solidFill>
                  <a:srgbClr val="222222"/>
                </a:solidFill>
                <a:effectLst/>
                <a:latin typeface="Marianne"/>
              </a:rPr>
              <a:t>sociologues</a:t>
            </a:r>
            <a:r>
              <a:rPr lang="fr-FR" b="0" i="0">
                <a:solidFill>
                  <a:srgbClr val="222222"/>
                </a:solidFill>
                <a:effectLst/>
                <a:latin typeface="Marianne"/>
              </a:rPr>
              <a:t> Sophie Dalle-</a:t>
            </a:r>
            <a:r>
              <a:rPr lang="fr-FR" b="0" i="0" err="1">
                <a:solidFill>
                  <a:srgbClr val="222222"/>
                </a:solidFill>
                <a:effectLst/>
                <a:latin typeface="Marianne"/>
              </a:rPr>
              <a:t>Nazébi</a:t>
            </a:r>
            <a:r>
              <a:rPr lang="fr-FR" b="0" i="0">
                <a:solidFill>
                  <a:srgbClr val="222222"/>
                </a:solidFill>
                <a:effectLst/>
                <a:latin typeface="Marianne"/>
              </a:rPr>
              <a:t> et Sylvain </a:t>
            </a:r>
            <a:r>
              <a:rPr lang="fr-FR" b="0" i="0" err="1">
                <a:solidFill>
                  <a:srgbClr val="222222"/>
                </a:solidFill>
                <a:effectLst/>
                <a:latin typeface="Marianne"/>
              </a:rPr>
              <a:t>Kerbourc’h</a:t>
            </a:r>
            <a:r>
              <a:rPr lang="fr-FR" b="0" i="0">
                <a:solidFill>
                  <a:srgbClr val="222222"/>
                </a:solidFill>
                <a:effectLst/>
                <a:latin typeface="Marianne"/>
              </a:rPr>
              <a:t>, "L’invisibilité du “travail en plus” de salariés sourds", </a:t>
            </a:r>
            <a:r>
              <a:rPr lang="fr-FR" b="0" i="1">
                <a:solidFill>
                  <a:srgbClr val="222222"/>
                </a:solidFill>
                <a:effectLst/>
                <a:latin typeface="Marianne"/>
              </a:rPr>
              <a:t>Terrains &amp; travaux</a:t>
            </a:r>
            <a:r>
              <a:rPr lang="fr-FR" b="0" i="0">
                <a:solidFill>
                  <a:srgbClr val="222222"/>
                </a:solidFill>
                <a:effectLst/>
                <a:latin typeface="Marianne"/>
              </a:rPr>
              <a:t>, no 23, 2013, p. 159-177)</a:t>
            </a:r>
            <a:endParaRPr lang="fr-FR"/>
          </a:p>
          <a:p>
            <a:endParaRPr lang="fr-FR"/>
          </a:p>
          <a:p>
            <a:r>
              <a:rPr lang="fr-FR"/>
              <a:t>https://www.vie-publique.fr/parole-dexpert/271792-handicap-et-discriminations</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a:t>
            </a:fld>
            <a:endParaRPr lang="en-GB"/>
          </a:p>
        </p:txBody>
      </p:sp>
    </p:spTree>
    <p:extLst>
      <p:ext uri="{BB962C8B-B14F-4D97-AF65-F5344CB8AC3E}">
        <p14:creationId xmlns:p14="http://schemas.microsoft.com/office/powerpoint/2010/main" val="62860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16</a:t>
            </a:fld>
            <a:endParaRPr lang="en-GB"/>
          </a:p>
        </p:txBody>
      </p:sp>
    </p:spTree>
    <p:extLst>
      <p:ext uri="{BB962C8B-B14F-4D97-AF65-F5344CB8AC3E}">
        <p14:creationId xmlns:p14="http://schemas.microsoft.com/office/powerpoint/2010/main" val="228266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r>
              <a:rPr lang="fr-FR" b="1" err="1"/>
              <a:t>Figma</a:t>
            </a:r>
            <a:endParaRPr lang="fr-FR" b="1"/>
          </a:p>
          <a:p>
            <a:r>
              <a:rPr lang="fr-FR"/>
              <a:t>Twitter – </a:t>
            </a:r>
            <a:r>
              <a:rPr lang="fr-FR" err="1"/>
              <a:t>Accessibility</a:t>
            </a:r>
            <a:r>
              <a:rPr lang="fr-FR"/>
              <a:t> Annotation Library + illustration </a:t>
            </a:r>
            <a:r>
              <a:rPr lang="fr-FR" err="1"/>
              <a:t>webdemo</a:t>
            </a:r>
            <a:r>
              <a:rPr lang="fr-FR"/>
              <a:t> en dernière page</a:t>
            </a:r>
          </a:p>
          <a:p>
            <a:r>
              <a:rPr lang="fr-FR"/>
              <a:t>https://www.figma.com/community/file/976946194228458698</a:t>
            </a:r>
          </a:p>
          <a:p>
            <a:endParaRPr lang="fr-FR"/>
          </a:p>
          <a:p>
            <a:r>
              <a:rPr lang="fr-FR"/>
              <a:t>Indeed – A11y annotation kit sous forme de guidelines complets</a:t>
            </a:r>
          </a:p>
          <a:p>
            <a:r>
              <a:rPr lang="fr-FR"/>
              <a:t>https://www.figma.com/community/file/953682768192596304</a:t>
            </a:r>
          </a:p>
          <a:p>
            <a:endParaRPr lang="fr-FR"/>
          </a:p>
          <a:p>
            <a:r>
              <a:rPr lang="fr-FR" err="1"/>
              <a:t>Gitlab</a:t>
            </a:r>
            <a:r>
              <a:rPr lang="fr-FR"/>
              <a:t> Product Design – </a:t>
            </a:r>
            <a:r>
              <a:rPr lang="fr-FR" err="1"/>
              <a:t>Accessibility</a:t>
            </a:r>
            <a:r>
              <a:rPr lang="fr-FR"/>
              <a:t> </a:t>
            </a:r>
            <a:r>
              <a:rPr lang="fr-FR" err="1"/>
              <a:t>Bluelines</a:t>
            </a:r>
            <a:endParaRPr lang="fr-FR"/>
          </a:p>
          <a:p>
            <a:r>
              <a:rPr lang="fr-FR"/>
              <a:t>https://www.figma.com/community/file/779827094223635810</a:t>
            </a:r>
          </a:p>
          <a:p>
            <a:endParaRPr lang="fr-FR"/>
          </a:p>
          <a:p>
            <a:r>
              <a:rPr lang="fr-FR" err="1"/>
              <a:t>Brainly</a:t>
            </a:r>
            <a:r>
              <a:rPr lang="fr-FR"/>
              <a:t> – Pencil A11Y Kit assez riche, documentation et 1 exemple</a:t>
            </a:r>
          </a:p>
          <a:p>
            <a:r>
              <a:rPr lang="fr-FR"/>
              <a:t>https://www.figma.com/community/file/1169567323075701693</a:t>
            </a:r>
          </a:p>
          <a:p>
            <a:endParaRPr lang="fr-FR"/>
          </a:p>
          <a:p>
            <a:r>
              <a:rPr lang="fr-FR" err="1"/>
              <a:t>Intopia</a:t>
            </a:r>
            <a:r>
              <a:rPr lang="fr-FR"/>
              <a:t> – </a:t>
            </a:r>
            <a:r>
              <a:rPr lang="fr-FR" err="1"/>
              <a:t>Accessibility</a:t>
            </a:r>
            <a:r>
              <a:rPr lang="fr-FR"/>
              <a:t> annotation synthétique / efficace</a:t>
            </a:r>
          </a:p>
          <a:p>
            <a:r>
              <a:rPr lang="fr-FR"/>
              <a:t>https://www.figma.com/community/file/1022394680250523675</a:t>
            </a:r>
          </a:p>
          <a:p>
            <a:endParaRPr lang="fr-FR"/>
          </a:p>
          <a:p>
            <a:r>
              <a:rPr lang="fr-FR"/>
              <a:t>Stéphanie Walter – Annotation Kit – </a:t>
            </a:r>
            <a:r>
              <a:rPr lang="fr-FR" err="1"/>
              <a:t>Accessibility</a:t>
            </a:r>
            <a:r>
              <a:rPr lang="fr-FR"/>
              <a:t> &amp; Interactions Documentation</a:t>
            </a:r>
          </a:p>
          <a:p>
            <a:r>
              <a:rPr lang="fr-FR"/>
              <a:t>https://www.figma.com/community/file/1163962542065373956</a:t>
            </a:r>
          </a:p>
          <a:p>
            <a:r>
              <a:rPr lang="fr-FR"/>
              <a:t>+ un article dédié</a:t>
            </a:r>
          </a:p>
          <a:p>
            <a:r>
              <a:rPr lang="fr-FR"/>
              <a:t>https://stephaniewalter.design/blog/a-designers-guide-to-documenting-accessibility-user-interactions/</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17</a:t>
            </a:fld>
            <a:endParaRPr lang="en-GB"/>
          </a:p>
        </p:txBody>
      </p:sp>
    </p:spTree>
    <p:extLst>
      <p:ext uri="{BB962C8B-B14F-4D97-AF65-F5344CB8AC3E}">
        <p14:creationId xmlns:p14="http://schemas.microsoft.com/office/powerpoint/2010/main" val="16993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15mn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19</a:t>
            </a:fld>
            <a:endParaRPr lang="en-GB"/>
          </a:p>
        </p:txBody>
      </p:sp>
    </p:spTree>
    <p:extLst>
      <p:ext uri="{BB962C8B-B14F-4D97-AF65-F5344CB8AC3E}">
        <p14:creationId xmlns:p14="http://schemas.microsoft.com/office/powerpoint/2010/main" val="2096935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50888" lvl="3" indent="-342900">
              <a:lnSpc>
                <a:spcPct val="100000"/>
              </a:lnSpc>
              <a:buClr>
                <a:schemeClr val="accent1"/>
              </a:buClr>
              <a:buSzPct val="150000"/>
              <a:buFont typeface="Wingdings" panose="05000000000000000000" pitchFamily="2" charset="2"/>
              <a:buChar char="Ø"/>
            </a:pPr>
            <a:endParaRPr lang="fr-FR">
              <a:solidFill>
                <a:schemeClr val="tx1"/>
              </a:solidFill>
              <a:latin typeface="Arial" panose="020B0604020202020204" pitchFamily="34" charset="0"/>
              <a:cs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22</a:t>
            </a:fld>
            <a:endParaRPr lang="en-GB"/>
          </a:p>
        </p:txBody>
      </p:sp>
    </p:spTree>
    <p:extLst>
      <p:ext uri="{BB962C8B-B14F-4D97-AF65-F5344CB8AC3E}">
        <p14:creationId xmlns:p14="http://schemas.microsoft.com/office/powerpoint/2010/main" val="306450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07988" lvl="3" indent="0">
              <a:lnSpc>
                <a:spcPct val="100000"/>
              </a:lnSpc>
              <a:spcAft>
                <a:spcPts val="1200"/>
              </a:spcAft>
              <a:buClr>
                <a:schemeClr val="accent1"/>
              </a:buClr>
              <a:buSzPct val="150000"/>
              <a:buFont typeface="Wingdings" panose="05000000000000000000" pitchFamily="2" charset="2"/>
              <a:buNone/>
            </a:pPr>
            <a:r>
              <a:rPr lang="fr-FR">
                <a:solidFill>
                  <a:schemeClr val="tx1"/>
                </a:solidFill>
                <a:latin typeface="Arial" panose="020B0604020202020204" pitchFamily="34" charset="0"/>
                <a:cs typeface="Arial" panose="020B0604020202020204" pitchFamily="34" charset="0"/>
              </a:rPr>
              <a:t>Plus le contexte est bas et plus il y a de risque d’accessibilité</a:t>
            </a:r>
          </a:p>
          <a:p>
            <a:pPr marL="750888" lvl="3" indent="-342900">
              <a:lnSpc>
                <a:spcPct val="100000"/>
              </a:lnSpc>
              <a:spcAft>
                <a:spcPts val="1200"/>
              </a:spcAft>
              <a:buClr>
                <a:schemeClr val="accent1"/>
              </a:buClr>
              <a:buSzPct val="150000"/>
              <a:buFont typeface="Wingdings" panose="05000000000000000000" pitchFamily="2" charset="2"/>
              <a:buChar char="Ø"/>
            </a:pPr>
            <a:r>
              <a:rPr lang="fr-FR">
                <a:solidFill>
                  <a:schemeClr val="tx1"/>
                </a:solidFill>
                <a:latin typeface="Arial" panose="020B0604020202020204" pitchFamily="34" charset="0"/>
                <a:cs typeface="Arial" panose="020B0604020202020204" pitchFamily="34" charset="0"/>
              </a:rPr>
              <a:t>4.5:1 minimum (niveau AA) pour le corps du texte</a:t>
            </a:r>
          </a:p>
          <a:p>
            <a:pPr marL="750888" lvl="3" indent="-342900">
              <a:lnSpc>
                <a:spcPct val="100000"/>
              </a:lnSpc>
              <a:buClr>
                <a:schemeClr val="accent1"/>
              </a:buClr>
              <a:buSzPct val="150000"/>
              <a:buFont typeface="Wingdings" panose="05000000000000000000" pitchFamily="2" charset="2"/>
              <a:buChar char="Ø"/>
            </a:pPr>
            <a:r>
              <a:rPr lang="fr-FR">
                <a:solidFill>
                  <a:schemeClr val="tx1"/>
                </a:solidFill>
                <a:latin typeface="Arial" panose="020B0604020202020204" pitchFamily="34" charset="0"/>
                <a:cs typeface="Arial" panose="020B0604020202020204" pitchFamily="34" charset="0"/>
              </a:rPr>
              <a:t>3:1 pour les textes de grande taille </a:t>
            </a:r>
            <a:br>
              <a:rPr lang="fr-FR">
                <a:solidFill>
                  <a:schemeClr val="tx1"/>
                </a:solidFill>
                <a:latin typeface="Arial" panose="020B0604020202020204" pitchFamily="34" charset="0"/>
                <a:cs typeface="Arial" panose="020B0604020202020204" pitchFamily="34" charset="0"/>
              </a:rPr>
            </a:br>
            <a:r>
              <a:rPr lang="fr-FR">
                <a:solidFill>
                  <a:schemeClr val="tx1"/>
                </a:solidFill>
                <a:latin typeface="Arial" panose="020B0604020202020204" pitchFamily="34" charset="0"/>
                <a:cs typeface="Arial" panose="020B0604020202020204" pitchFamily="34" charset="0"/>
              </a:rPr>
              <a:t>(150% de la taille de la police par défaut ou 120% si le texte en gras)</a:t>
            </a:r>
          </a:p>
          <a:p>
            <a:pPr marL="750888" marR="0" lvl="3" indent="-342900" algn="l" defTabSz="914400" rtl="0" eaLnBrk="1" fontAlgn="auto" latinLnBrk="0" hangingPunct="1">
              <a:lnSpc>
                <a:spcPct val="100000"/>
              </a:lnSpc>
              <a:spcBef>
                <a:spcPts val="0"/>
              </a:spcBef>
              <a:spcAft>
                <a:spcPts val="0"/>
              </a:spcAft>
              <a:buClr>
                <a:schemeClr val="accent1"/>
              </a:buClr>
              <a:buSzPct val="150000"/>
              <a:buFont typeface="Wingdings" panose="05000000000000000000" pitchFamily="2" charset="2"/>
              <a:buChar char="Ø"/>
              <a:tabLst/>
              <a:defRPr/>
            </a:pPr>
            <a:r>
              <a:rPr lang="fr-FR" b="1">
                <a:latin typeface="Helvetica" pitchFamily="2" charset="0"/>
              </a:rPr>
              <a:t>en web mobile ou en mobilité</a:t>
            </a:r>
            <a:r>
              <a:rPr lang="fr-FR">
                <a:latin typeface="Helvetica 55 Roman" panose="020B0604020202020204" pitchFamily="34" charset="0"/>
              </a:rPr>
              <a:t>, le niveau de contraste des principaux éléments doit être de 7:1 afin d’assurer une bonne lisibilité pour tous.</a:t>
            </a:r>
          </a:p>
          <a:p>
            <a:pPr marL="750888" lvl="3" indent="-342900">
              <a:lnSpc>
                <a:spcPct val="100000"/>
              </a:lnSpc>
              <a:buClr>
                <a:schemeClr val="accent1"/>
              </a:buClr>
              <a:buSzPct val="150000"/>
              <a:buFont typeface="Wingdings" panose="05000000000000000000" pitchFamily="2" charset="2"/>
              <a:buChar char="Ø"/>
            </a:pPr>
            <a:endParaRPr lang="fr-FR">
              <a:solidFill>
                <a:schemeClr val="tx1"/>
              </a:solidFill>
              <a:latin typeface="Arial" panose="020B0604020202020204" pitchFamily="34" charset="0"/>
              <a:cs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23</a:t>
            </a:fld>
            <a:endParaRPr lang="en-GB"/>
          </a:p>
        </p:txBody>
      </p:sp>
    </p:spTree>
    <p:extLst>
      <p:ext uri="{BB962C8B-B14F-4D97-AF65-F5344CB8AC3E}">
        <p14:creationId xmlns:p14="http://schemas.microsoft.com/office/powerpoint/2010/main" val="339835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À gauche : intention design de one-i au démarrage, à droite : implémentation réelle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24</a:t>
            </a:fld>
            <a:endParaRPr lang="en-GB"/>
          </a:p>
        </p:txBody>
      </p:sp>
    </p:spTree>
    <p:extLst>
      <p:ext uri="{BB962C8B-B14F-4D97-AF65-F5344CB8AC3E}">
        <p14:creationId xmlns:p14="http://schemas.microsoft.com/office/powerpoint/2010/main" val="47034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5mn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25</a:t>
            </a:fld>
            <a:endParaRPr lang="en-GB"/>
          </a:p>
        </p:txBody>
      </p:sp>
    </p:spTree>
    <p:extLst>
      <p:ext uri="{BB962C8B-B14F-4D97-AF65-F5344CB8AC3E}">
        <p14:creationId xmlns:p14="http://schemas.microsoft.com/office/powerpoint/2010/main" val="1694936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C’est pris en charge par one-i</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27</a:t>
            </a:fld>
            <a:endParaRPr lang="en-GB"/>
          </a:p>
        </p:txBody>
      </p:sp>
    </p:spTree>
    <p:extLst>
      <p:ext uri="{BB962C8B-B14F-4D97-AF65-F5344CB8AC3E}">
        <p14:creationId xmlns:p14="http://schemas.microsoft.com/office/powerpoint/2010/main" val="292649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28</a:t>
            </a:fld>
            <a:endParaRPr lang="en-GB"/>
          </a:p>
        </p:txBody>
      </p:sp>
    </p:spTree>
    <p:extLst>
      <p:ext uri="{BB962C8B-B14F-4D97-AF65-F5344CB8AC3E}">
        <p14:creationId xmlns:p14="http://schemas.microsoft.com/office/powerpoint/2010/main" val="425064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Travail UX à prévoir sur les interfaces, en conjonction si besoin avec les UX </a:t>
            </a:r>
            <a:r>
              <a:rPr lang="fr-FR" err="1"/>
              <a:t>writers</a:t>
            </a:r>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30</a:t>
            </a:fld>
            <a:endParaRPr lang="en-GB"/>
          </a:p>
        </p:txBody>
      </p:sp>
    </p:spTree>
    <p:extLst>
      <p:ext uri="{BB962C8B-B14F-4D97-AF65-F5344CB8AC3E}">
        <p14:creationId xmlns:p14="http://schemas.microsoft.com/office/powerpoint/2010/main" val="255169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a:solidFill>
                  <a:schemeClr val="tx1"/>
                </a:solidFill>
                <a:latin typeface="Arial" panose="020B0604020202020204" pitchFamily="34" charset="0"/>
                <a:ea typeface="+mn-ea"/>
                <a:cs typeface="Arial" panose="020B0604020202020204" pitchFamily="34" charset="0"/>
              </a:rPr>
              <a:t>Danièle, </a:t>
            </a:r>
          </a:p>
          <a:p>
            <a:r>
              <a:rPr lang="fr-FR" sz="1200" kern="1200">
                <a:solidFill>
                  <a:schemeClr val="tx1"/>
                </a:solidFill>
                <a:latin typeface="Arial" panose="020B0604020202020204" pitchFamily="34" charset="0"/>
                <a:ea typeface="+mn-ea"/>
                <a:cs typeface="Arial" panose="020B0604020202020204" pitchFamily="34" charset="0"/>
              </a:rPr>
              <a:t>Ex de modes d’accès dégradés (bande passante faible, fort ensoleillement…)</a:t>
            </a:r>
          </a:p>
          <a:p>
            <a:r>
              <a:rPr lang="fr-FR" sz="1200" kern="1200">
                <a:solidFill>
                  <a:schemeClr val="tx1"/>
                </a:solidFill>
                <a:latin typeface="Arial" panose="020B0604020202020204" pitchFamily="34" charset="0"/>
                <a:ea typeface="+mn-ea"/>
                <a:cs typeface="Arial" panose="020B0604020202020204" pitchFamily="34" charset="0"/>
              </a:rPr>
              <a:t>Quelque soit le type de matériel : il se trouve que les règles d’accessibilité favorisent le multimodal en demandant à ce que les sites soient responsive</a:t>
            </a:r>
          </a:p>
          <a:p>
            <a:endParaRPr lang="fr-FR" sz="1200" kern="1200">
              <a:solidFill>
                <a:schemeClr val="tx1"/>
              </a:solidFill>
              <a:latin typeface="Arial" panose="020B0604020202020204" pitchFamily="34" charset="0"/>
              <a:ea typeface="+mn-ea"/>
              <a:cs typeface="Arial" panose="020B0604020202020204" pitchFamily="34" charset="0"/>
            </a:endParaRP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Leur </a:t>
            </a:r>
            <a:r>
              <a:rPr lang="fr-FR" sz="1200" kern="1200" err="1">
                <a:solidFill>
                  <a:schemeClr val="tx1"/>
                </a:solidFill>
                <a:latin typeface="Arial" panose="020B0604020202020204" pitchFamily="34" charset="0"/>
                <a:ea typeface="+mn-ea"/>
                <a:cs typeface="Arial" panose="020B0604020202020204" pitchFamily="34" charset="0"/>
              </a:rPr>
              <a:t>guidebook</a:t>
            </a:r>
            <a:r>
              <a:rPr lang="fr-FR" sz="1200" kern="1200">
                <a:solidFill>
                  <a:schemeClr val="tx1"/>
                </a:solidFill>
                <a:latin typeface="Arial" panose="020B0604020202020204" pitchFamily="34" charset="0"/>
                <a:ea typeface="+mn-ea"/>
                <a:cs typeface="Arial" panose="020B0604020202020204" pitchFamily="34" charset="0"/>
              </a:rPr>
              <a:t> Inclusive 101</a:t>
            </a:r>
          </a:p>
          <a:p>
            <a:r>
              <a:rPr lang="fr-FR" sz="1200" kern="1200">
                <a:solidFill>
                  <a:schemeClr val="tx1"/>
                </a:solidFill>
                <a:latin typeface="Arial" panose="020B0604020202020204" pitchFamily="34" charset="0"/>
                <a:ea typeface="+mn-ea"/>
                <a:cs typeface="Arial" panose="020B0604020202020204" pitchFamily="34" charset="0"/>
              </a:rPr>
              <a:t>https://inclusive.microsoft.design/tools-and-activities/Inclusive101Guidebook.pdf</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Leur Design </a:t>
            </a:r>
            <a:r>
              <a:rPr lang="fr-FR" sz="1200" kern="1200" err="1">
                <a:solidFill>
                  <a:schemeClr val="tx1"/>
                </a:solidFill>
                <a:latin typeface="Arial" panose="020B0604020202020204" pitchFamily="34" charset="0"/>
                <a:ea typeface="+mn-ea"/>
                <a:cs typeface="Arial" panose="020B0604020202020204" pitchFamily="34" charset="0"/>
              </a:rPr>
              <a:t>Toolki</a:t>
            </a:r>
            <a:r>
              <a:rPr lang="fr-FR" sz="1200" kern="1200">
                <a:solidFill>
                  <a:schemeClr val="tx1"/>
                </a:solidFill>
                <a:latin typeface="Arial" panose="020B0604020202020204" pitchFamily="34" charset="0"/>
                <a:ea typeface="+mn-ea"/>
                <a:cs typeface="Arial" panose="020B0604020202020204" pitchFamily="34" charset="0"/>
              </a:rPr>
              <a:t> (avec les cartes support p. 19 à 26)</a:t>
            </a:r>
          </a:p>
          <a:p>
            <a:r>
              <a:rPr lang="fr-FR" sz="1200" kern="1200">
                <a:solidFill>
                  <a:schemeClr val="tx1"/>
                </a:solidFill>
                <a:latin typeface="Arial" panose="020B0604020202020204" pitchFamily="34" charset="0"/>
                <a:ea typeface="+mn-ea"/>
                <a:cs typeface="Arial" panose="020B0604020202020204" pitchFamily="34" charset="0"/>
              </a:rPr>
              <a:t>https://inclusive.microsoft.design/tools-and-activities/InclusiveActivityCards.pdf</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Un article expliquant le Persona Spectrum</a:t>
            </a:r>
          </a:p>
          <a:p>
            <a:r>
              <a:rPr lang="fr-FR" sz="1200" kern="1200">
                <a:solidFill>
                  <a:schemeClr val="tx1"/>
                </a:solidFill>
                <a:latin typeface="Arial" panose="020B0604020202020204" pitchFamily="34" charset="0"/>
                <a:ea typeface="+mn-ea"/>
                <a:cs typeface="Arial" panose="020B0604020202020204" pitchFamily="34" charset="0"/>
              </a:rPr>
              <a:t>https://medium.com/microsoft-design/kill-your-personas-1c332d4908cc</a:t>
            </a:r>
          </a:p>
          <a:p>
            <a:endParaRPr lang="fr-FR" sz="1200" kern="1200">
              <a:solidFill>
                <a:schemeClr val="tx1"/>
              </a:solidFill>
              <a:latin typeface="Arial" panose="020B0604020202020204" pitchFamily="34" charset="0"/>
              <a:ea typeface="+mn-ea"/>
              <a:cs typeface="Arial" panose="020B0604020202020204" pitchFamily="34" charset="0"/>
            </a:endParaRPr>
          </a:p>
          <a:p>
            <a:endParaRPr lang="fr-FR"/>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5</a:t>
            </a:fld>
            <a:endParaRPr lang="en-GB"/>
          </a:p>
        </p:txBody>
      </p:sp>
    </p:spTree>
    <p:extLst>
      <p:ext uri="{BB962C8B-B14F-4D97-AF65-F5344CB8AC3E}">
        <p14:creationId xmlns:p14="http://schemas.microsoft.com/office/powerpoint/2010/main" val="22387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20mn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33</a:t>
            </a:fld>
            <a:endParaRPr lang="en-GB"/>
          </a:p>
        </p:txBody>
      </p:sp>
    </p:spTree>
    <p:extLst>
      <p:ext uri="{BB962C8B-B14F-4D97-AF65-F5344CB8AC3E}">
        <p14:creationId xmlns:p14="http://schemas.microsoft.com/office/powerpoint/2010/main" val="55375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a laissé une erreur, laquelle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38</a:t>
            </a:fld>
            <a:endParaRPr lang="en-GB"/>
          </a:p>
        </p:txBody>
      </p:sp>
    </p:spTree>
    <p:extLst>
      <p:ext uri="{BB962C8B-B14F-4D97-AF65-F5344CB8AC3E}">
        <p14:creationId xmlns:p14="http://schemas.microsoft.com/office/powerpoint/2010/main" val="87484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C’&amp;est un tableau de bord donc dépend du contexte : quelles sont les info importantes pour l’utilisateur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41</a:t>
            </a:fld>
            <a:endParaRPr lang="en-GB"/>
          </a:p>
        </p:txBody>
      </p:sp>
    </p:spTree>
    <p:extLst>
      <p:ext uri="{BB962C8B-B14F-4D97-AF65-F5344CB8AC3E}">
        <p14:creationId xmlns:p14="http://schemas.microsoft.com/office/powerpoint/2010/main" val="208756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45</a:t>
            </a:fld>
            <a:endParaRPr lang="en-GB"/>
          </a:p>
        </p:txBody>
      </p:sp>
    </p:spTree>
    <p:extLst>
      <p:ext uri="{BB962C8B-B14F-4D97-AF65-F5344CB8AC3E}">
        <p14:creationId xmlns:p14="http://schemas.microsoft.com/office/powerpoint/2010/main" val="3964270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46</a:t>
            </a:fld>
            <a:endParaRPr lang="en-GB"/>
          </a:p>
        </p:txBody>
      </p:sp>
    </p:spTree>
    <p:extLst>
      <p:ext uri="{BB962C8B-B14F-4D97-AF65-F5344CB8AC3E}">
        <p14:creationId xmlns:p14="http://schemas.microsoft.com/office/powerpoint/2010/main" val="40826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48</a:t>
            </a:fld>
            <a:endParaRPr lang="en-GB"/>
          </a:p>
        </p:txBody>
      </p:sp>
    </p:spTree>
    <p:extLst>
      <p:ext uri="{BB962C8B-B14F-4D97-AF65-F5344CB8AC3E}">
        <p14:creationId xmlns:p14="http://schemas.microsoft.com/office/powerpoint/2010/main" val="375018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a:t>
            </a:r>
            <a:r>
              <a:rPr lang="fr-FR" err="1"/>
              <a:t>Interlayers</a:t>
            </a:r>
            <a:endParaRPr lang="fr-FR" baseline="0"/>
          </a:p>
          <a:p>
            <a:r>
              <a:rPr lang="fr-FR" sz="900">
                <a:solidFill>
                  <a:srgbClr val="8F8F8F"/>
                </a:solidFill>
                <a:latin typeface="Helvetica 55 Roman" panose="020B0604020202020204" pitchFamily="2" charset="0"/>
              </a:rPr>
              <a:t>@Chapitre 4</a:t>
            </a:r>
          </a:p>
          <a:p>
            <a:endParaRPr lang="fr-FR" sz="900">
              <a:solidFill>
                <a:srgbClr val="8F8F8F"/>
              </a:solidFill>
              <a:latin typeface="Helvetica 55 Roman" panose="020B0604020202020204" pitchFamily="2" charset="0"/>
            </a:endParaRPr>
          </a:p>
          <a:p>
            <a:r>
              <a:rPr kumimoji="0" lang="fr-FR" altLang="fr-FR" sz="1000" b="0" i="0" u="none" strike="noStrike" cap="none" normalizeH="0" baseline="0">
                <a:ln>
                  <a:noFill/>
                </a:ln>
                <a:solidFill>
                  <a:schemeClr val="tx1"/>
                </a:solidFill>
                <a:effectLst/>
                <a:latin typeface="Arial" panose="020B0604020202020204" pitchFamily="34" charset="0"/>
              </a:rPr>
              <a:t>La sémantique HTML (titres, </a:t>
            </a:r>
            <a:r>
              <a:rPr kumimoji="0" lang="fr-FR" altLang="fr-FR" sz="1000" b="0" i="0" u="none" strike="noStrike" cap="none" normalizeH="0" baseline="0" err="1">
                <a:ln>
                  <a:noFill/>
                </a:ln>
                <a:solidFill>
                  <a:schemeClr val="tx1"/>
                </a:solidFill>
                <a:effectLst/>
                <a:latin typeface="Arial" panose="020B0604020202020204" pitchFamily="34" charset="0"/>
              </a:rPr>
              <a:t>landmarks</a:t>
            </a:r>
            <a:r>
              <a:rPr kumimoji="0" lang="fr-FR" altLang="fr-FR" sz="1000" b="0" i="0" u="none" strike="noStrike" cap="none" normalizeH="0" baseline="0">
                <a:ln>
                  <a:noFill/>
                </a:ln>
                <a:solidFill>
                  <a:schemeClr val="tx1"/>
                </a:solidFill>
                <a:effectLst/>
                <a:latin typeface="Arial" panose="020B0604020202020204" pitchFamily="34" charset="0"/>
              </a:rPr>
              <a:t>, listes, paragraphes...)</a:t>
            </a:r>
            <a:endParaRPr lang="fr-FR"/>
          </a:p>
        </p:txBody>
      </p:sp>
    </p:spTree>
    <p:extLst>
      <p:ext uri="{BB962C8B-B14F-4D97-AF65-F5344CB8AC3E}">
        <p14:creationId xmlns:p14="http://schemas.microsoft.com/office/powerpoint/2010/main" val="206983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a:t>
            </a:r>
            <a:r>
              <a:rPr lang="fr-FR" err="1"/>
              <a:t>Interlayers</a:t>
            </a:r>
            <a:endParaRPr lang="fr-FR" baseline="0"/>
          </a:p>
          <a:p>
            <a:r>
              <a:rPr lang="fr-FR" sz="900">
                <a:solidFill>
                  <a:srgbClr val="8F8F8F"/>
                </a:solidFill>
                <a:latin typeface="Helvetica 55 Roman" panose="020B0604020202020204" pitchFamily="2" charset="0"/>
              </a:rPr>
              <a:t>@Chapitre 4</a:t>
            </a:r>
          </a:p>
          <a:p>
            <a:endParaRPr lang="fr-FR" sz="900">
              <a:solidFill>
                <a:srgbClr val="8F8F8F"/>
              </a:solidFill>
              <a:latin typeface="Helvetica 55 Roman" panose="020B0604020202020204" pitchFamily="2" charset="0"/>
            </a:endParaRPr>
          </a:p>
          <a:p>
            <a:r>
              <a:rPr kumimoji="0" lang="fr-FR" altLang="fr-FR" sz="1000" b="0" i="0" u="none" strike="noStrike" cap="none" normalizeH="0" baseline="0">
                <a:ln>
                  <a:noFill/>
                </a:ln>
                <a:solidFill>
                  <a:schemeClr val="tx1"/>
                </a:solidFill>
                <a:effectLst/>
                <a:latin typeface="Arial" panose="020B0604020202020204" pitchFamily="34" charset="0"/>
              </a:rPr>
              <a:t>La sémantique HTML (titres, </a:t>
            </a:r>
            <a:r>
              <a:rPr kumimoji="0" lang="fr-FR" altLang="fr-FR" sz="1000" b="0" i="0" u="none" strike="noStrike" cap="none" normalizeH="0" baseline="0" err="1">
                <a:ln>
                  <a:noFill/>
                </a:ln>
                <a:solidFill>
                  <a:schemeClr val="tx1"/>
                </a:solidFill>
                <a:effectLst/>
                <a:latin typeface="Arial" panose="020B0604020202020204" pitchFamily="34" charset="0"/>
              </a:rPr>
              <a:t>landmarks</a:t>
            </a:r>
            <a:r>
              <a:rPr kumimoji="0" lang="fr-FR" altLang="fr-FR" sz="1000" b="0" i="0" u="none" strike="noStrike" cap="none" normalizeH="0" baseline="0">
                <a:ln>
                  <a:noFill/>
                </a:ln>
                <a:solidFill>
                  <a:schemeClr val="tx1"/>
                </a:solidFill>
                <a:effectLst/>
                <a:latin typeface="Arial" panose="020B0604020202020204" pitchFamily="34" charset="0"/>
              </a:rPr>
              <a:t>, listes, paragraphes...)</a:t>
            </a:r>
            <a:endParaRPr lang="fr-FR"/>
          </a:p>
        </p:txBody>
      </p:sp>
    </p:spTree>
    <p:extLst>
      <p:ext uri="{BB962C8B-B14F-4D97-AF65-F5344CB8AC3E}">
        <p14:creationId xmlns:p14="http://schemas.microsoft.com/office/powerpoint/2010/main" val="1423250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err="1">
                <a:latin typeface="Arial" panose="020B0604020202020204" pitchFamily="34" charset="0"/>
                <a:cs typeface="Arial" panose="020B0604020202020204" pitchFamily="34" charset="0"/>
              </a:rPr>
              <a:t>Plusieurs</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façon</a:t>
            </a:r>
            <a:r>
              <a:rPr lang="en-US" sz="1200">
                <a:latin typeface="Arial" panose="020B0604020202020204" pitchFamily="34" charset="0"/>
                <a:cs typeface="Arial" panose="020B0604020202020204" pitchFamily="34" charset="0"/>
              </a:rPr>
              <a:t> de modifier le nom accessible d’un </a:t>
            </a:r>
            <a:r>
              <a:rPr lang="en-US" sz="1200" err="1">
                <a:latin typeface="Arial" panose="020B0604020202020204" pitchFamily="34" charset="0"/>
                <a:cs typeface="Arial" panose="020B0604020202020204" pitchFamily="34" charset="0"/>
              </a:rPr>
              <a:t>composant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et aria-label </a:t>
            </a:r>
            <a:r>
              <a:rPr lang="en-US" sz="1200" err="1">
                <a:latin typeface="Arial" panose="020B0604020202020204" pitchFamily="34" charset="0"/>
                <a:cs typeface="Arial" panose="020B0604020202020204" pitchFamily="34" charset="0"/>
              </a:rPr>
              <a:t>modifie</a:t>
            </a:r>
            <a:r>
              <a:rPr lang="en-US" sz="1200">
                <a:latin typeface="Arial" panose="020B0604020202020204" pitchFamily="34" charset="0"/>
                <a:cs typeface="Arial" panose="020B0604020202020204" pitchFamily="34" charset="0"/>
              </a:rPr>
              <a:t> completement le nom accessible,</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Pour un bouton </a:t>
            </a:r>
            <a:r>
              <a:rPr lang="en-US" sz="1200" err="1">
                <a:latin typeface="Arial" panose="020B0604020202020204" pitchFamily="34" charset="0"/>
                <a:cs typeface="Arial" panose="020B0604020202020204" pitchFamily="34" charset="0"/>
              </a:rPr>
              <a:t>l’intitulé</a:t>
            </a:r>
            <a:r>
              <a:rPr lang="en-US" sz="1200">
                <a:latin typeface="Arial" panose="020B0604020202020204" pitchFamily="34" charset="0"/>
                <a:cs typeface="Arial" panose="020B0604020202020204" pitchFamily="34" charset="0"/>
              </a:rPr>
              <a:t> ne sera plus </a:t>
            </a:r>
            <a:r>
              <a:rPr lang="en-US" sz="1200" err="1">
                <a:latin typeface="Arial" panose="020B0604020202020204" pitchFamily="34" charset="0"/>
                <a:cs typeface="Arial" panose="020B0604020202020204" pitchFamily="34" charset="0"/>
              </a:rPr>
              <a:t>vocalisé</a:t>
            </a:r>
            <a:r>
              <a:rPr lang="en-US" sz="1200">
                <a:latin typeface="Arial" panose="020B0604020202020204" pitchFamily="34" charset="0"/>
                <a:cs typeface="Arial" panose="020B0604020202020204" pitchFamily="34" charset="0"/>
              </a:rPr>
              <a:t> par les technologies </a:t>
            </a:r>
            <a:r>
              <a:rPr lang="en-US" sz="1200" err="1">
                <a:latin typeface="Arial" panose="020B0604020202020204" pitchFamily="34" charset="0"/>
                <a:cs typeface="Arial" panose="020B0604020202020204" pitchFamily="34" charset="0"/>
              </a:rPr>
              <a:t>d’assistances</a:t>
            </a: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La difference entre 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et Aria-label</a:t>
            </a:r>
            <a:r>
              <a:rPr lang="fr-FR" sz="1200">
                <a:latin typeface="Arial" panose="020B0604020202020204" pitchFamily="34" charset="0"/>
                <a:cs typeface="Arial" panose="020B0604020202020204" pitchFamily="34" charset="0"/>
              </a:rPr>
              <a:t> est que aria-label contient une chaine de caractère qui sera le nouveau accessible</a:t>
            </a:r>
            <a:br>
              <a:rPr lang="fr-FR" sz="1200">
                <a:latin typeface="Arial" panose="020B0604020202020204" pitchFamily="34" charset="0"/>
                <a:cs typeface="Arial" panose="020B0604020202020204" pitchFamily="34" charset="0"/>
              </a:rPr>
            </a:br>
            <a:br>
              <a:rPr lang="fr-FR"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fera</a:t>
            </a:r>
            <a:r>
              <a:rPr lang="en-US" sz="1200">
                <a:latin typeface="Arial" panose="020B0604020202020204" pitchFamily="34" charset="0"/>
                <a:cs typeface="Arial" panose="020B0604020202020204" pitchFamily="34" charset="0"/>
              </a:rPr>
              <a:t> reference au id des </a:t>
            </a:r>
            <a:r>
              <a:rPr lang="en-US" sz="1200" err="1">
                <a:latin typeface="Arial" panose="020B0604020202020204" pitchFamily="34" charset="0"/>
                <a:cs typeface="Arial" panose="020B0604020202020204" pitchFamily="34" charset="0"/>
              </a:rPr>
              <a:t>éléments</a:t>
            </a:r>
            <a:r>
              <a:rPr lang="en-US" sz="1200">
                <a:latin typeface="Arial" panose="020B0604020202020204" pitchFamily="34" charset="0"/>
                <a:cs typeface="Arial" panose="020B0604020202020204" pitchFamily="34" charset="0"/>
              </a:rPr>
              <a:t>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Il </a:t>
            </a:r>
            <a:r>
              <a:rPr lang="en-US" sz="1200" err="1">
                <a:latin typeface="Arial" panose="020B0604020202020204" pitchFamily="34" charset="0"/>
                <a:cs typeface="Arial" panose="020B0604020202020204" pitchFamily="34" charset="0"/>
              </a:rPr>
              <a:t>peut</a:t>
            </a:r>
            <a:r>
              <a:rPr lang="en-US" sz="1200">
                <a:latin typeface="Arial" panose="020B0604020202020204" pitchFamily="34" charset="0"/>
                <a:cs typeface="Arial" panose="020B0604020202020204" pitchFamily="34" charset="0"/>
              </a:rPr>
              <a:t> faire reference à </a:t>
            </a:r>
            <a:r>
              <a:rPr lang="en-US" sz="1200" err="1">
                <a:latin typeface="Arial" panose="020B0604020202020204" pitchFamily="34" charset="0"/>
                <a:cs typeface="Arial" panose="020B0604020202020204" pitchFamily="34" charset="0"/>
              </a:rPr>
              <a:t>plusieurs</a:t>
            </a:r>
            <a:r>
              <a:rPr lang="en-US" sz="1200">
                <a:latin typeface="Arial" panose="020B0604020202020204" pitchFamily="34" charset="0"/>
                <a:cs typeface="Arial" panose="020B0604020202020204" pitchFamily="34" charset="0"/>
              </a:rPr>
              <a:t> element html </a:t>
            </a:r>
            <a:r>
              <a:rPr lang="en-US" sz="1200" err="1">
                <a:latin typeface="Arial" panose="020B0604020202020204" pitchFamily="34" charset="0"/>
                <a:cs typeface="Arial" panose="020B0604020202020204" pitchFamily="34" charset="0"/>
              </a:rPr>
              <a:t>ainsi</a:t>
            </a:r>
            <a:r>
              <a:rPr lang="en-US" sz="1200">
                <a:latin typeface="Arial" panose="020B0604020202020204" pitchFamily="34" charset="0"/>
                <a:cs typeface="Arial" panose="020B0604020202020204" pitchFamily="34" charset="0"/>
              </a:rPr>
              <a:t> que </a:t>
            </a:r>
            <a:r>
              <a:rPr lang="en-US" sz="1200" err="1">
                <a:latin typeface="Arial" panose="020B0604020202020204" pitchFamily="34" charset="0"/>
                <a:cs typeface="Arial" panose="020B0604020202020204" pitchFamily="34" charset="0"/>
              </a:rPr>
              <a:t>s’autoréférencer</a:t>
            </a: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err="1">
                <a:latin typeface="Arial" panose="020B0604020202020204" pitchFamily="34" charset="0"/>
                <a:cs typeface="Arial" panose="020B0604020202020204" pitchFamily="34" charset="0"/>
              </a:rPr>
              <a:t>Sinon</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rien</a:t>
            </a:r>
            <a:r>
              <a:rPr lang="en-US" sz="1200">
                <a:latin typeface="Arial" panose="020B0604020202020204" pitchFamily="34" charset="0"/>
                <a:cs typeface="Arial" panose="020B0604020202020204" pitchFamily="34" charset="0"/>
              </a:rPr>
              <a:t> ne sera </a:t>
            </a:r>
            <a:r>
              <a:rPr lang="en-US" sz="1200" err="1">
                <a:latin typeface="Arial" panose="020B0604020202020204" pitchFamily="34" charset="0"/>
                <a:cs typeface="Arial" panose="020B0604020202020204" pitchFamily="34" charset="0"/>
              </a:rPr>
              <a:t>vocalisé</a:t>
            </a:r>
            <a:r>
              <a:rPr lang="en-US" sz="1200">
                <a:latin typeface="Arial" panose="020B0604020202020204" pitchFamily="34" charset="0"/>
                <a:cs typeface="Arial" panose="020B0604020202020204" pitchFamily="34" charset="0"/>
              </a:rPr>
              <a:t> au </a:t>
            </a:r>
            <a:r>
              <a:rPr lang="en-US" sz="1200" err="1">
                <a:latin typeface="Arial" panose="020B0604020202020204" pitchFamily="34" charset="0"/>
                <a:cs typeface="Arial" panose="020B0604020202020204" pitchFamily="34" charset="0"/>
              </a:rPr>
              <a:t>lecteur</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d’écran</a:t>
            </a:r>
            <a:endParaRPr lang="en-US" sz="12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err="1">
                <a:latin typeface="Arial" panose="020B0604020202020204" pitchFamily="34" charset="0"/>
                <a:cs typeface="Arial" panose="020B0604020202020204" pitchFamily="34" charset="0"/>
              </a:rPr>
              <a:t>Sinon</a:t>
            </a:r>
            <a:r>
              <a:rPr lang="en-US" sz="1200">
                <a:latin typeface="Arial" panose="020B0604020202020204" pitchFamily="34" charset="0"/>
                <a:cs typeface="Arial" panose="020B0604020202020204" pitchFamily="34" charset="0"/>
              </a:rPr>
              <a:t> il sera impossible de </a:t>
            </a:r>
            <a:r>
              <a:rPr lang="en-US" sz="1200" err="1">
                <a:latin typeface="Arial" panose="020B0604020202020204" pitchFamily="34" charset="0"/>
                <a:cs typeface="Arial" panose="020B0604020202020204" pitchFamily="34" charset="0"/>
              </a:rPr>
              <a:t>l’utiliser</a:t>
            </a:r>
            <a:r>
              <a:rPr lang="en-US" sz="1200">
                <a:latin typeface="Arial" panose="020B0604020202020204" pitchFamily="34" charset="0"/>
                <a:cs typeface="Arial" panose="020B0604020202020204" pitchFamily="34" charset="0"/>
              </a:rPr>
              <a:t> pour des </a:t>
            </a:r>
            <a:r>
              <a:rPr lang="en-US" sz="1200" err="1">
                <a:latin typeface="Arial" panose="020B0604020202020204" pitchFamily="34" charset="0"/>
                <a:cs typeface="Arial" panose="020B0604020202020204" pitchFamily="34" charset="0"/>
              </a:rPr>
              <a:t>logiciels</a:t>
            </a:r>
            <a:r>
              <a:rPr lang="en-US" sz="1200">
                <a:latin typeface="Arial" panose="020B0604020202020204" pitchFamily="34" charset="0"/>
                <a:cs typeface="Arial" panose="020B0604020202020204" pitchFamily="34" charset="0"/>
              </a:rPr>
              <a:t> de reconnaissance </a:t>
            </a:r>
            <a:r>
              <a:rPr lang="en-US" sz="1200" err="1">
                <a:latin typeface="Arial" panose="020B0604020202020204" pitchFamily="34" charset="0"/>
                <a:cs typeface="Arial" panose="020B0604020202020204" pitchFamily="34" charset="0"/>
              </a:rPr>
              <a:t>vocales</a:t>
            </a:r>
            <a:r>
              <a:rPr lang="en-US" sz="1200">
                <a:latin typeface="Arial" panose="020B0604020202020204" pitchFamily="34" charset="0"/>
                <a:cs typeface="Arial" panose="020B0604020202020204" pitchFamily="34" charset="0"/>
              </a:rPr>
              <a:t> par </a:t>
            </a:r>
            <a:r>
              <a:rPr lang="en-US" sz="1200" err="1">
                <a:latin typeface="Arial" panose="020B0604020202020204" pitchFamily="34" charset="0"/>
                <a:cs typeface="Arial" panose="020B0604020202020204" pitchFamily="34" charset="0"/>
              </a:rPr>
              <a:t>exemple</a:t>
            </a:r>
            <a:endParaRPr lang="en-US" sz="120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22308296-0C26-4AAE-9439-A1A1F4B8C55B}" type="slidenum">
              <a:rPr lang="fr-FR" smtClean="0"/>
              <a:t>60</a:t>
            </a:fld>
            <a:endParaRPr lang="fr-FR"/>
          </a:p>
        </p:txBody>
      </p:sp>
    </p:spTree>
    <p:extLst>
      <p:ext uri="{BB962C8B-B14F-4D97-AF65-F5344CB8AC3E}">
        <p14:creationId xmlns:p14="http://schemas.microsoft.com/office/powerpoint/2010/main" val="2890799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 :</a:t>
            </a:r>
          </a:p>
          <a:p>
            <a:r>
              <a:rPr lang="fr-FR"/>
              <a:t>Programme TV, ou interface S-VOD</a:t>
            </a:r>
          </a:p>
          <a:p>
            <a:r>
              <a:rPr lang="fr-FR"/>
              <a:t>Varie selon le contexte :</a:t>
            </a:r>
          </a:p>
          <a:p>
            <a:pPr lvl="2"/>
            <a:r>
              <a:rPr lang="fr-FR"/>
              <a:t>LIVE : temps restant avant la fin du programme</a:t>
            </a:r>
          </a:p>
          <a:p>
            <a:pPr lvl="2"/>
            <a:r>
              <a:rPr lang="fr-FR"/>
              <a:t>Replay : programme disponible encore X jours avant suppression</a:t>
            </a:r>
          </a:p>
          <a:p>
            <a:endParaRPr lang="fr-FR"/>
          </a:p>
          <a:p>
            <a:r>
              <a:rPr lang="fr-FR"/>
              <a:t>Catalogue de produits</a:t>
            </a:r>
          </a:p>
          <a:p>
            <a:pPr lvl="2"/>
            <a:r>
              <a:rPr lang="fr-FR"/>
              <a:t>Sélection / Promotion / Série limitée…</a:t>
            </a:r>
          </a:p>
          <a:p>
            <a:pPr lvl="2"/>
            <a:r>
              <a:rPr lang="fr-FR"/>
              <a:t>Marque / modèle</a:t>
            </a:r>
          </a:p>
          <a:p>
            <a:pPr lvl="2"/>
            <a:r>
              <a:rPr lang="fr-FR"/>
              <a:t>Caractéristiques du produit</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68</a:t>
            </a:fld>
            <a:endParaRPr lang="en-GB"/>
          </a:p>
        </p:txBody>
      </p:sp>
    </p:spTree>
    <p:extLst>
      <p:ext uri="{BB962C8B-B14F-4D97-AF65-F5344CB8AC3E}">
        <p14:creationId xmlns:p14="http://schemas.microsoft.com/office/powerpoint/2010/main" val="695521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a:latin typeface="Arial" panose="020B0604020202020204" pitchFamily="34" charset="0"/>
                <a:cs typeface="Arial" panose="020B0604020202020204" pitchFamily="34" charset="0"/>
              </a:rPr>
              <a:t>Danièle</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Quelques chiffres sur le handicap en Europe et en France</a:t>
            </a:r>
          </a:p>
          <a:p>
            <a:r>
              <a:rPr lang="fr-FR" sz="1200" kern="1200">
                <a:solidFill>
                  <a:schemeClr val="tx1"/>
                </a:solidFill>
                <a:latin typeface="Arial" panose="020B0604020202020204" pitchFamily="34" charset="0"/>
                <a:ea typeface="+mn-ea"/>
                <a:cs typeface="Arial" panose="020B0604020202020204" pitchFamily="34" charset="0"/>
              </a:rPr>
              <a:t>70% d’</a:t>
            </a:r>
            <a:r>
              <a:rPr lang="fr-FR" sz="1200" kern="1200" err="1">
                <a:solidFill>
                  <a:schemeClr val="tx1"/>
                </a:solidFill>
                <a:latin typeface="Arial" panose="020B0604020202020204" pitchFamily="34" charset="0"/>
                <a:ea typeface="+mn-ea"/>
                <a:cs typeface="Arial" panose="020B0604020202020204" pitchFamily="34" charset="0"/>
              </a:rPr>
              <a:t>entr’eux</a:t>
            </a:r>
            <a:r>
              <a:rPr lang="fr-FR" sz="1200" kern="1200">
                <a:solidFill>
                  <a:schemeClr val="tx1"/>
                </a:solidFill>
                <a:latin typeface="Arial" panose="020B0604020202020204" pitchFamily="34" charset="0"/>
                <a:ea typeface="+mn-ea"/>
                <a:cs typeface="Arial" panose="020B0604020202020204" pitchFamily="34" charset="0"/>
              </a:rPr>
              <a:t> peuvent rencontrer des difficultés dans l’utilisation des services et contenus numériques</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Les types de handicaps qui peuvent posent problème sont : </a:t>
            </a:r>
          </a:p>
          <a:p>
            <a:r>
              <a:rPr lang="fr-FR" sz="1200" kern="1200">
                <a:solidFill>
                  <a:schemeClr val="tx1"/>
                </a:solidFill>
                <a:latin typeface="Arial" panose="020B0604020202020204" pitchFamily="34" charset="0"/>
                <a:ea typeface="+mn-ea"/>
                <a:cs typeface="Arial" panose="020B0604020202020204" pitchFamily="34" charset="0"/>
              </a:rPr>
              <a:t>	les troubles visuels, </a:t>
            </a:r>
          </a:p>
          <a:p>
            <a:r>
              <a:rPr lang="fr-FR" sz="1200" kern="1200">
                <a:solidFill>
                  <a:schemeClr val="tx1"/>
                </a:solidFill>
                <a:latin typeface="Arial" panose="020B0604020202020204" pitchFamily="34" charset="0"/>
                <a:ea typeface="+mn-ea"/>
                <a:cs typeface="Arial" panose="020B0604020202020204" pitchFamily="34" charset="0"/>
              </a:rPr>
              <a:t>	les troubles auditifs,</a:t>
            </a:r>
          </a:p>
          <a:p>
            <a:r>
              <a:rPr lang="fr-FR" sz="1200" kern="1200">
                <a:solidFill>
                  <a:schemeClr val="tx1"/>
                </a:solidFill>
                <a:latin typeface="Arial" panose="020B0604020202020204" pitchFamily="34" charset="0"/>
                <a:ea typeface="+mn-ea"/>
                <a:cs typeface="Arial" panose="020B0604020202020204" pitchFamily="34" charset="0"/>
              </a:rPr>
              <a:t>	les troubles moteurs comme un pb de dextérité des mains, l’absence d’un membre, </a:t>
            </a:r>
          </a:p>
          <a:p>
            <a:r>
              <a:rPr lang="fr-FR" sz="1200" kern="1200">
                <a:solidFill>
                  <a:schemeClr val="tx1"/>
                </a:solidFill>
                <a:latin typeface="Arial" panose="020B0604020202020204" pitchFamily="34" charset="0"/>
                <a:ea typeface="+mn-ea"/>
                <a:cs typeface="Arial" panose="020B0604020202020204" pitchFamily="34" charset="0"/>
              </a:rPr>
              <a:t>	les troubles cognitifs,</a:t>
            </a:r>
          </a:p>
          <a:p>
            <a:r>
              <a:rPr lang="fr-FR" sz="1200" kern="1200">
                <a:solidFill>
                  <a:schemeClr val="tx1"/>
                </a:solidFill>
                <a:latin typeface="Arial" panose="020B0604020202020204" pitchFamily="34" charset="0"/>
                <a:ea typeface="+mn-ea"/>
                <a:cs typeface="Arial" panose="020B0604020202020204" pitchFamily="34" charset="0"/>
              </a:rPr>
              <a:t>	et les troubles de la parole</a:t>
            </a:r>
            <a:endParaRPr lang="fr-FR" sz="120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smtClean="0">
                <a:ln>
                  <a:noFill/>
                </a:ln>
                <a:solidFill>
                  <a:prstClr val="black"/>
                </a:solidFill>
                <a:effectLst/>
                <a:uLnTx/>
                <a:uFillTx/>
                <a:latin typeface="Helvetica 55 Roman"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612176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Aria-label : texte à prévoir pour qu’il soit lu par le lecteur d’écran</a:t>
            </a:r>
          </a:p>
          <a:p>
            <a:r>
              <a:rPr lang="fr-FR"/>
              <a:t>Sr-</a:t>
            </a:r>
            <a:r>
              <a:rPr lang="fr-FR" err="1"/>
              <a:t>only</a:t>
            </a:r>
            <a:r>
              <a:rPr lang="fr-FR"/>
              <a:t> : pour que ne soit pas lu par le lecteur d’écran (ex : une icône)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74</a:t>
            </a:fld>
            <a:endParaRPr lang="en-GB"/>
          </a:p>
        </p:txBody>
      </p:sp>
    </p:spTree>
    <p:extLst>
      <p:ext uri="{BB962C8B-B14F-4D97-AF65-F5344CB8AC3E}">
        <p14:creationId xmlns:p14="http://schemas.microsoft.com/office/powerpoint/2010/main" val="2565640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Et contrairement au masquage il peut aussi être utile d’afficher des éléments mais de les cacher pour les lecteurs d’écrans</a:t>
            </a:r>
          </a:p>
          <a:p>
            <a:endParaRPr lang="fr-FR"/>
          </a:p>
          <a:p>
            <a:r>
              <a:rPr lang="fr-FR"/>
              <a:t>Par exemple des éléments purement décoratifs comme des images ou des icones.</a:t>
            </a:r>
          </a:p>
          <a:p>
            <a:endParaRPr lang="fr-FR"/>
          </a:p>
          <a:p>
            <a:r>
              <a:rPr lang="fr-FR"/>
              <a:t>C’est ce qu’on fait dans l’exemple en empêchant la vocalisation de l’icone de recherche, par contre on peut voir qu’on utilise du masquage accessible pour que le bouton soit vocalisé rechercher </a:t>
            </a:r>
            <a:br>
              <a:rPr lang="fr-FR"/>
            </a:br>
            <a:br>
              <a:rPr lang="fr-FR"/>
            </a:br>
            <a:r>
              <a:rPr lang="fr-FR"/>
              <a:t>Il peut aussi être utilisé sur des éléments caché que l’on ne veut pas vocalisé comme des menus caché par exemple.</a:t>
            </a:r>
            <a:br>
              <a:rPr lang="fr-FR"/>
            </a:br>
            <a:br>
              <a:rPr lang="fr-FR"/>
            </a:br>
            <a:r>
              <a:rPr lang="fr-FR"/>
              <a:t>Une </a:t>
            </a:r>
            <a:r>
              <a:rPr lang="fr-FR" err="1"/>
              <a:t>regle</a:t>
            </a:r>
            <a:r>
              <a:rPr lang="fr-FR"/>
              <a:t> à respecter, il ne faut pas utiliser l’attribut aria-</a:t>
            </a:r>
            <a:r>
              <a:rPr lang="fr-FR" err="1"/>
              <a:t>hidden</a:t>
            </a:r>
            <a:r>
              <a:rPr lang="fr-FR"/>
              <a:t> sur des éléments </a:t>
            </a:r>
            <a:r>
              <a:rPr lang="fr-FR" err="1"/>
              <a:t>focusables</a:t>
            </a:r>
            <a:r>
              <a:rPr lang="fr-FR"/>
              <a:t>, car il sera présent à la navigation clavier mais sera vide pour les lecteurs d’écran</a:t>
            </a:r>
          </a:p>
        </p:txBody>
      </p:sp>
      <p:sp>
        <p:nvSpPr>
          <p:cNvPr id="4" name="Espace réservé du numéro de diapositive 3"/>
          <p:cNvSpPr>
            <a:spLocks noGrp="1"/>
          </p:cNvSpPr>
          <p:nvPr>
            <p:ph type="sldNum" sz="quarter" idx="5"/>
          </p:nvPr>
        </p:nvSpPr>
        <p:spPr/>
        <p:txBody>
          <a:bodyPr/>
          <a:lstStyle/>
          <a:p>
            <a:fld id="{22308296-0C26-4AAE-9439-A1A1F4B8C55B}" type="slidenum">
              <a:rPr lang="fr-FR" smtClean="0"/>
              <a:t>75</a:t>
            </a:fld>
            <a:endParaRPr lang="fr-FR"/>
          </a:p>
        </p:txBody>
      </p:sp>
    </p:spTree>
    <p:extLst>
      <p:ext uri="{BB962C8B-B14F-4D97-AF65-F5344CB8AC3E}">
        <p14:creationId xmlns:p14="http://schemas.microsoft.com/office/powerpoint/2010/main" val="3610164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78</a:t>
            </a:fld>
            <a:endParaRPr lang="en-GB"/>
          </a:p>
        </p:txBody>
      </p:sp>
    </p:spTree>
    <p:extLst>
      <p:ext uri="{BB962C8B-B14F-4D97-AF65-F5344CB8AC3E}">
        <p14:creationId xmlns:p14="http://schemas.microsoft.com/office/powerpoint/2010/main" val="352332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1">
                <a:latin typeface="Arial" panose="020B0604020202020204" pitchFamily="34" charset="0"/>
                <a:cs typeface="Arial" panose="020B0604020202020204" pitchFamily="34" charset="0"/>
              </a:rPr>
              <a:t>La loi pour une république numérique en vigueur en France impose de</a:t>
            </a:r>
            <a:r>
              <a:rPr lang="fr-FR" sz="1100">
                <a:latin typeface="Arial" panose="020B0604020202020204" pitchFamily="34" charset="0"/>
                <a:cs typeface="Arial" panose="020B0604020202020204" pitchFamily="34" charset="0"/>
              </a:rPr>
              <a:t> </a:t>
            </a:r>
          </a:p>
          <a:p>
            <a:r>
              <a:rPr lang="fr-FR" sz="1100">
                <a:latin typeface="Arial" panose="020B0604020202020204" pitchFamily="34" charset="0"/>
                <a:cs typeface="Arial" panose="020B0604020202020204" pitchFamily="34" charset="0"/>
              </a:rPr>
              <a:t>rendre accessible sites et contenus internet, intranet, extranet, applications mobiles, progiciels, mobilier urbain numérique.</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Il s’agit d’être conforme à la norme En 301 549 et donc de respecter les règles d’accessibilité du standard international WCAG 2.1 niveau AA (</a:t>
            </a:r>
            <a:r>
              <a:rPr lang="fr-FR" sz="1100" i="1">
                <a:latin typeface="Arial" panose="020B0604020202020204" pitchFamily="34" charset="0"/>
                <a:cs typeface="Arial" panose="020B0604020202020204" pitchFamily="34" charset="0"/>
              </a:rPr>
              <a:t>Web Content </a:t>
            </a:r>
            <a:r>
              <a:rPr lang="fr-FR" sz="1100" i="1" err="1">
                <a:latin typeface="Arial" panose="020B0604020202020204" pitchFamily="34" charset="0"/>
                <a:cs typeface="Arial" panose="020B0604020202020204" pitchFamily="34" charset="0"/>
              </a:rPr>
              <a:t>Accessibility</a:t>
            </a:r>
            <a:r>
              <a:rPr lang="fr-FR" sz="1100" i="1">
                <a:latin typeface="Arial" panose="020B0604020202020204" pitchFamily="34" charset="0"/>
                <a:cs typeface="Arial" panose="020B0604020202020204" pitchFamily="34" charset="0"/>
              </a:rPr>
              <a:t> Guidelines</a:t>
            </a:r>
            <a:r>
              <a:rPr lang="fr-FR" sz="1100">
                <a:latin typeface="Arial" panose="020B0604020202020204" pitchFamily="34" charset="0"/>
                <a:cs typeface="Arial" panose="020B0604020202020204" pitchFamily="34" charset="0"/>
              </a:rPr>
              <a:t> du W3C).</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Sont concernés tous les organismes délégataires d’une mission de  service public et entreprises privées dont le chiffre d’affaires est supérieur à 250 Millions d’euros (Décret n°2019-768 publié le 24 juillet 2019) et par conséquent Orange.</a:t>
            </a:r>
          </a:p>
          <a:p>
            <a:endParaRPr lang="fr-FR" sz="1100">
              <a:latin typeface="Arial" panose="020B0604020202020204" pitchFamily="34" charset="0"/>
              <a:cs typeface="Arial" panose="020B0604020202020204" pitchFamily="34" charset="0"/>
            </a:endParaRPr>
          </a:p>
          <a:p>
            <a:r>
              <a:rPr lang="fr-FR" sz="1100" b="1">
                <a:latin typeface="Arial" panose="020B0604020202020204" pitchFamily="34" charset="0"/>
                <a:cs typeface="Arial" panose="020B0604020202020204" pitchFamily="34" charset="0"/>
              </a:rPr>
              <a:t>Le risque de sanction est de 20 000 € par service et par an.</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Plus de détails ici : </a:t>
            </a:r>
            <a:r>
              <a:rPr lang="fr-FR" sz="1100" u="sng">
                <a:latin typeface="Arial" panose="020B0604020202020204" pitchFamily="34" charset="0"/>
                <a:cs typeface="Arial" panose="020B0604020202020204" pitchFamily="34" charset="0"/>
                <a:hlinkClick r:id="rId3" tooltip="Cadre légal Accessibilité (nouvelle fenêtre)"/>
              </a:rPr>
              <a:t>https://a11y-guidelines.orange.com/fr/cadrage/cadre-legal/</a:t>
            </a:r>
            <a:endParaRPr lang="fr-FR" sz="1100" u="sng">
              <a:latin typeface="Arial" panose="020B0604020202020204" pitchFamily="34" charset="0"/>
              <a:cs typeface="Arial" panose="020B0604020202020204" pitchFamily="34" charset="0"/>
            </a:endParaRP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Produits et services TIC : technologie de l’information et de la communication</a:t>
            </a:r>
          </a:p>
          <a:p>
            <a:endParaRPr lang="fr-FR" sz="1100">
              <a:latin typeface="Arial" panose="020B0604020202020204" pitchFamily="34" charset="0"/>
              <a:cs typeface="Arial" panose="020B0604020202020204" pitchFamily="34" charset="0"/>
            </a:endParaRPr>
          </a:p>
          <a:p>
            <a:endParaRPr lang="fr-FR" sz="1100"/>
          </a:p>
          <a:p>
            <a:pPr marL="12065">
              <a:spcBef>
                <a:spcPts val="409"/>
              </a:spcBef>
              <a:buClr>
                <a:srgbClr val="F06D00"/>
              </a:buClr>
              <a:tabLst>
                <a:tab pos="299085" algn="l"/>
                <a:tab pos="299720" algn="l"/>
              </a:tabLst>
            </a:pPr>
            <a:r>
              <a:rPr lang="fr-FR" sz="1100">
                <a:solidFill>
                  <a:srgbClr val="000000"/>
                </a:solidFill>
                <a:latin typeface="Helvetica 55 Roman"/>
              </a:rPr>
              <a:t>Les critères sont classés par importance et difficulté de correction : exemple ‘</a:t>
            </a:r>
            <a:r>
              <a:rPr lang="fr-FR" sz="1100" b="1">
                <a:solidFill>
                  <a:srgbClr val="000000"/>
                </a:solidFill>
                <a:latin typeface="Helvetica 55 Roman"/>
              </a:rPr>
              <a:t>A’</a:t>
            </a:r>
            <a:r>
              <a:rPr lang="fr-FR" sz="1100">
                <a:solidFill>
                  <a:srgbClr val="000000"/>
                </a:solidFill>
                <a:latin typeface="Helvetica 55 Roman"/>
              </a:rPr>
              <a:t> le plus d’utilisateurs et le plus facile à corriger ; ‘</a:t>
            </a:r>
            <a:r>
              <a:rPr lang="fr-FR" sz="1100" b="1">
                <a:solidFill>
                  <a:srgbClr val="000000"/>
                </a:solidFill>
                <a:latin typeface="Helvetica 55 Roman"/>
              </a:rPr>
              <a:t>AA</a:t>
            </a:r>
            <a:r>
              <a:rPr lang="fr-FR" sz="1100">
                <a:solidFill>
                  <a:srgbClr val="000000"/>
                </a:solidFill>
                <a:latin typeface="Helvetica 55 Roman"/>
              </a:rPr>
              <a:t>’ </a:t>
            </a:r>
            <a:r>
              <a:rPr lang="fr-FR" sz="1100">
                <a:solidFill>
                  <a:schemeClr val="tx1"/>
                </a:solidFill>
                <a:latin typeface="Helvetica 65 Medium"/>
              </a:rPr>
              <a:t>un peu plus exigeant mais permet à certains groupes supplémentaires d’accéder au contenu</a:t>
            </a:r>
            <a:r>
              <a:rPr lang="fr-FR" sz="1100">
                <a:solidFill>
                  <a:srgbClr val="000000"/>
                </a:solidFill>
                <a:latin typeface="Helvetica 55 Roman"/>
              </a:rPr>
              <a:t>; </a:t>
            </a:r>
            <a:r>
              <a:rPr lang="fr-FR" sz="1100" b="1">
                <a:solidFill>
                  <a:srgbClr val="000000"/>
                </a:solidFill>
                <a:latin typeface="Helvetica 55 Roman"/>
              </a:rPr>
              <a:t>‘AAA’</a:t>
            </a:r>
            <a:r>
              <a:rPr lang="fr-FR" sz="1100">
                <a:solidFill>
                  <a:srgbClr val="000000"/>
                </a:solidFill>
                <a:latin typeface="Helvetica 55 Roman"/>
              </a:rPr>
              <a:t> population spécifique mais difficile à mettre en place. </a:t>
            </a:r>
            <a:endParaRPr lang="fr-FR" sz="1100">
              <a:solidFill>
                <a:srgbClr val="000000"/>
              </a:solidFill>
              <a:latin typeface="Helvetica 55 Roman" panose="020B0604020202020204" pitchFamily="34" charset="0"/>
            </a:endParaRPr>
          </a:p>
          <a:p>
            <a:pPr marL="12065">
              <a:lnSpc>
                <a:spcPct val="100000"/>
              </a:lnSpc>
              <a:spcBef>
                <a:spcPts val="409"/>
              </a:spcBef>
              <a:buClr>
                <a:srgbClr val="F06D00"/>
              </a:buClr>
              <a:tabLst>
                <a:tab pos="299085" algn="l"/>
                <a:tab pos="299720" algn="l"/>
              </a:tabLst>
            </a:pPr>
            <a:r>
              <a:rPr lang="fr-FR" sz="1100" b="1">
                <a:solidFill>
                  <a:srgbClr val="000000"/>
                </a:solidFill>
                <a:latin typeface="Helvetica 55 Roman"/>
                <a:cs typeface="Helvetica 55 Roman"/>
              </a:rPr>
              <a:t>Obligation </a:t>
            </a:r>
            <a:r>
              <a:rPr lang="fr-FR" sz="1100" b="1" err="1">
                <a:solidFill>
                  <a:srgbClr val="000000"/>
                </a:solidFill>
                <a:latin typeface="Helvetica 55 Roman"/>
                <a:cs typeface="Helvetica 55 Roman"/>
              </a:rPr>
              <a:t>Décla</a:t>
            </a:r>
            <a:r>
              <a:rPr lang="fr-FR" sz="1100" b="1">
                <a:solidFill>
                  <a:srgbClr val="000000"/>
                </a:solidFill>
                <a:latin typeface="Helvetica 55 Roman"/>
                <a:cs typeface="Helvetica 55 Roman"/>
              </a:rPr>
              <a:t> depuis 2019 pour les organismes de services publics + grandes sociétés avec un CA annuel de 250 millions d’euros</a:t>
            </a:r>
            <a:endParaRPr lang="fr-FR" sz="1100" b="1">
              <a:latin typeface="Helvetica 55 Roman"/>
              <a:cs typeface="Helvetica 55 Roman"/>
            </a:endParaRPr>
          </a:p>
          <a:p>
            <a:pPr marL="12065">
              <a:lnSpc>
                <a:spcPct val="100000"/>
              </a:lnSpc>
              <a:spcBef>
                <a:spcPts val="409"/>
              </a:spcBef>
              <a:buClr>
                <a:srgbClr val="F06D00"/>
              </a:buClr>
              <a:tabLst>
                <a:tab pos="299085" algn="l"/>
                <a:tab pos="299720" algn="l"/>
              </a:tabLst>
            </a:pPr>
            <a:endParaRPr lang="fr-FR" sz="1100" b="1">
              <a:latin typeface="Helvetica 55 Roman"/>
              <a:cs typeface="Helvetica 55 Roman"/>
            </a:endParaRPr>
          </a:p>
          <a:p>
            <a:pPr marL="12065">
              <a:lnSpc>
                <a:spcPct val="100000"/>
              </a:lnSpc>
              <a:spcBef>
                <a:spcPts val="409"/>
              </a:spcBef>
              <a:buClr>
                <a:srgbClr val="F06D00"/>
              </a:buClr>
              <a:tabLst>
                <a:tab pos="299085" algn="l"/>
                <a:tab pos="299720" algn="l"/>
              </a:tabLst>
            </a:pPr>
            <a:r>
              <a:rPr lang="fr-FR" sz="1100" b="1">
                <a:latin typeface="Helvetica 55 Roman"/>
                <a:cs typeface="Helvetica 55 Roman"/>
              </a:rPr>
              <a:t>Comment</a:t>
            </a:r>
            <a:r>
              <a:rPr lang="fr-FR" sz="1100" b="1" spc="-85">
                <a:latin typeface="Helvetica 55 Roman"/>
                <a:cs typeface="Helvetica 55 Roman"/>
              </a:rPr>
              <a:t> </a:t>
            </a:r>
            <a:r>
              <a:rPr lang="fr-FR" sz="1100" b="1">
                <a:latin typeface="Helvetica 55 Roman"/>
                <a:cs typeface="Helvetica 55 Roman"/>
              </a:rPr>
              <a:t>?</a:t>
            </a:r>
          </a:p>
          <a:p>
            <a:pPr>
              <a:lnSpc>
                <a:spcPct val="100000"/>
              </a:lnSpc>
              <a:spcBef>
                <a:spcPts val="600"/>
              </a:spcBef>
              <a:spcAft>
                <a:spcPts val="600"/>
              </a:spcAft>
              <a:buClr>
                <a:srgbClr val="F06D00"/>
              </a:buClr>
              <a:tabLst>
                <a:tab pos="299085" algn="l"/>
                <a:tab pos="299720" algn="l"/>
              </a:tabLst>
            </a:pPr>
            <a:r>
              <a:rPr lang="fr-FR" sz="1600">
                <a:latin typeface="Helvetica 55 Roman"/>
                <a:cs typeface="Helvetica 55 Roman"/>
              </a:rPr>
              <a:t>Ou en</a:t>
            </a:r>
            <a:r>
              <a:rPr lang="fr-FR" sz="1600" spc="-20">
                <a:latin typeface="Helvetica 55 Roman"/>
                <a:cs typeface="Helvetica 55 Roman"/>
              </a:rPr>
              <a:t> </a:t>
            </a:r>
            <a:r>
              <a:rPr lang="fr-FR" sz="1600" spc="-5">
                <a:latin typeface="Helvetica 55 Roman"/>
                <a:cs typeface="Helvetica 55 Roman"/>
              </a:rPr>
              <a:t>respectant</a:t>
            </a:r>
            <a:r>
              <a:rPr lang="fr-FR" sz="1600" spc="-50">
                <a:latin typeface="Helvetica 55 Roman"/>
                <a:cs typeface="Helvetica 55 Roman"/>
              </a:rPr>
              <a:t> </a:t>
            </a:r>
            <a:r>
              <a:rPr lang="fr-FR" sz="1600" spc="-5">
                <a:latin typeface="Helvetica 55 Roman"/>
                <a:cs typeface="Helvetica 55 Roman"/>
              </a:rPr>
              <a:t>les</a:t>
            </a:r>
            <a:r>
              <a:rPr lang="fr-FR" sz="1600" spc="-10">
                <a:latin typeface="Helvetica 55 Roman"/>
                <a:cs typeface="Helvetica 55 Roman"/>
              </a:rPr>
              <a:t> </a:t>
            </a:r>
            <a:r>
              <a:rPr lang="fr-FR" sz="1600" b="1">
                <a:latin typeface="Helvetica 55 Roman"/>
                <a:cs typeface="Helvetica 55 Roman"/>
              </a:rPr>
              <a:t>critères</a:t>
            </a:r>
            <a:r>
              <a:rPr lang="fr-FR" sz="1600">
                <a:latin typeface="Helvetica 55 Roman"/>
                <a:cs typeface="Helvetica 55 Roman"/>
              </a:rPr>
              <a:t> de sa </a:t>
            </a:r>
            <a:r>
              <a:rPr lang="fr-FR" sz="1600" b="1">
                <a:latin typeface="Helvetica 55 Roman"/>
                <a:cs typeface="Helvetica 55 Roman"/>
              </a:rPr>
              <a:t>déclinaison française</a:t>
            </a:r>
            <a:r>
              <a:rPr lang="fr-FR" sz="1600">
                <a:latin typeface="Helvetica 55 Roman"/>
                <a:cs typeface="Helvetica 55 Roman"/>
              </a:rPr>
              <a:t>, le </a:t>
            </a:r>
            <a:r>
              <a:rPr lang="fr-FR" sz="1600" b="1">
                <a:latin typeface="Helvetica 55 Roman"/>
                <a:cs typeface="Helvetica 55 Roman"/>
              </a:rPr>
              <a:t>RGAA</a:t>
            </a:r>
            <a:r>
              <a:rPr lang="fr-FR" sz="1600">
                <a:latin typeface="Helvetica 55 Roman"/>
                <a:cs typeface="Helvetica 55 Roman"/>
              </a:rPr>
              <a:t> version 4.1</a:t>
            </a:r>
          </a:p>
          <a:p>
            <a:endParaRPr lang="fr-FR" sz="1100"/>
          </a:p>
          <a:p>
            <a:r>
              <a:rPr lang="fr-FR" sz="1100"/>
              <a:t>Aujourd’hui : &gt;90% des sites web non accessibles :</a:t>
            </a:r>
          </a:p>
          <a:p>
            <a:pPr marL="299085" marR="382270" indent="-287020" algn="l" rtl="0">
              <a:lnSpc>
                <a:spcPts val="1510"/>
              </a:lnSpc>
              <a:spcBef>
                <a:spcPts val="295"/>
              </a:spcBef>
              <a:buFont typeface="Arial"/>
              <a:buChar char="•"/>
              <a:tabLst>
                <a:tab pos="299085" algn="l"/>
                <a:tab pos="299720" algn="l"/>
              </a:tabLst>
              <a:defRPr/>
            </a:pPr>
            <a:r>
              <a:rPr lang="fr-FR" sz="1600" kern="1200" spc="-25">
                <a:solidFill>
                  <a:schemeClr val="tx1"/>
                </a:solidFill>
                <a:ea typeface="+mn-ea"/>
              </a:rPr>
              <a:t>C</a:t>
            </a:r>
            <a:r>
              <a:rPr lang="fr-FR" sz="1600" kern="1200" spc="-30">
                <a:solidFill>
                  <a:schemeClr val="tx1"/>
                </a:solidFill>
                <a:ea typeface="+mn-ea"/>
              </a:rPr>
              <a:t>o</a:t>
            </a:r>
            <a:r>
              <a:rPr lang="fr-FR" sz="1600" kern="1200" spc="-25">
                <a:solidFill>
                  <a:schemeClr val="tx1"/>
                </a:solidFill>
                <a:ea typeface="+mn-ea"/>
              </a:rPr>
              <a:t>mm</a:t>
            </a:r>
            <a:r>
              <a:rPr lang="fr-FR" sz="1600" kern="1200" spc="-30">
                <a:solidFill>
                  <a:schemeClr val="tx1"/>
                </a:solidFill>
                <a:ea typeface="+mn-ea"/>
              </a:rPr>
              <a:t>e</a:t>
            </a:r>
            <a:r>
              <a:rPr lang="fr-FR" sz="1600" kern="1200" spc="-20">
                <a:solidFill>
                  <a:schemeClr val="tx1"/>
                </a:solidFill>
                <a:ea typeface="+mn-ea"/>
              </a:rPr>
              <a:t>r</a:t>
            </a:r>
            <a:r>
              <a:rPr lang="fr-FR" sz="1600" kern="1200" spc="-30">
                <a:solidFill>
                  <a:schemeClr val="tx1"/>
                </a:solidFill>
                <a:ea typeface="+mn-ea"/>
              </a:rPr>
              <a:t>c</a:t>
            </a:r>
            <a:r>
              <a:rPr lang="fr-FR" sz="1600" kern="1200">
                <a:solidFill>
                  <a:schemeClr val="tx1"/>
                </a:solidFill>
                <a:ea typeface="+mn-ea"/>
              </a:rPr>
              <a:t>e</a:t>
            </a:r>
            <a:r>
              <a:rPr lang="fr-FR" sz="1600" kern="1200" spc="-55">
                <a:solidFill>
                  <a:schemeClr val="tx1"/>
                </a:solidFill>
                <a:ea typeface="+mn-ea"/>
              </a:rPr>
              <a:t> </a:t>
            </a:r>
            <a:r>
              <a:rPr lang="fr-FR" sz="1600" kern="1200" spc="-30">
                <a:solidFill>
                  <a:schemeClr val="tx1"/>
                </a:solidFill>
                <a:ea typeface="+mn-ea"/>
              </a:rPr>
              <a:t>e</a:t>
            </a:r>
            <a:r>
              <a:rPr lang="fr-FR" sz="1600" kern="1200">
                <a:solidFill>
                  <a:schemeClr val="tx1"/>
                </a:solidFill>
                <a:ea typeface="+mn-ea"/>
              </a:rPr>
              <a:t>n  </a:t>
            </a:r>
            <a:r>
              <a:rPr lang="fr-FR" sz="1600" kern="1200" spc="-25">
                <a:solidFill>
                  <a:schemeClr val="tx1"/>
                </a:solidFill>
                <a:ea typeface="+mn-ea"/>
              </a:rPr>
              <a:t>ligne</a:t>
            </a:r>
            <a:endParaRPr lang="fr-FR" sz="1600" b="0" kern="1200">
              <a:solidFill>
                <a:schemeClr val="tx1"/>
              </a:solidFill>
              <a:ea typeface="+mn-ea"/>
            </a:endParaRPr>
          </a:p>
          <a:p>
            <a:pPr marL="299085" indent="-287020" algn="l" rtl="0">
              <a:spcBef>
                <a:spcPts val="220"/>
              </a:spcBef>
              <a:buFont typeface="Arial"/>
              <a:buChar char="•"/>
              <a:tabLst>
                <a:tab pos="299085" algn="l"/>
                <a:tab pos="299720" algn="l"/>
              </a:tabLst>
              <a:defRPr/>
            </a:pPr>
            <a:r>
              <a:rPr lang="fr-FR" sz="1600" kern="1200" spc="-25">
                <a:solidFill>
                  <a:schemeClr val="tx1"/>
                </a:solidFill>
                <a:ea typeface="+mn-ea"/>
              </a:rPr>
              <a:t>Banque</a:t>
            </a:r>
            <a:r>
              <a:rPr lang="fr-FR" sz="1600" kern="1200" spc="-70">
                <a:solidFill>
                  <a:schemeClr val="tx1"/>
                </a:solidFill>
                <a:ea typeface="+mn-ea"/>
              </a:rPr>
              <a:t> </a:t>
            </a:r>
            <a:r>
              <a:rPr lang="fr-FR" sz="1600" kern="1200" spc="-25">
                <a:solidFill>
                  <a:schemeClr val="tx1"/>
                </a:solidFill>
                <a:ea typeface="+mn-ea"/>
              </a:rPr>
              <a:t>mobile</a:t>
            </a:r>
            <a:endParaRPr lang="fr-FR" sz="1600" b="0" kern="1200">
              <a:solidFill>
                <a:schemeClr val="tx1"/>
              </a:solidFill>
              <a:ea typeface="+mn-ea"/>
            </a:endParaRPr>
          </a:p>
          <a:p>
            <a:pPr marL="299085" indent="-287020" algn="l" rtl="0">
              <a:spcBef>
                <a:spcPts val="229"/>
              </a:spcBef>
              <a:buFont typeface="Arial"/>
              <a:buChar char="•"/>
              <a:tabLst>
                <a:tab pos="299085" algn="l"/>
                <a:tab pos="299720" algn="l"/>
              </a:tabLst>
              <a:defRPr/>
            </a:pPr>
            <a:r>
              <a:rPr lang="fr-FR" sz="1600" kern="1200" spc="-25">
                <a:solidFill>
                  <a:schemeClr val="tx1"/>
                </a:solidFill>
                <a:ea typeface="+mn-ea"/>
              </a:rPr>
              <a:t>Médias</a:t>
            </a:r>
            <a:r>
              <a:rPr lang="fr-FR" sz="1600" kern="1200" spc="-65">
                <a:solidFill>
                  <a:schemeClr val="tx1"/>
                </a:solidFill>
                <a:ea typeface="+mn-ea"/>
              </a:rPr>
              <a:t> </a:t>
            </a:r>
            <a:r>
              <a:rPr lang="fr-FR" sz="1600" kern="1200" spc="-25">
                <a:solidFill>
                  <a:schemeClr val="tx1"/>
                </a:solidFill>
                <a:ea typeface="+mn-ea"/>
              </a:rPr>
              <a:t>sociaux</a:t>
            </a:r>
            <a:endParaRPr lang="fr-FR" sz="1600" b="0" kern="1200">
              <a:solidFill>
                <a:schemeClr val="tx1"/>
              </a:solidFill>
              <a:ea typeface="+mn-ea"/>
            </a:endParaRPr>
          </a:p>
          <a:p>
            <a:pPr marL="299085" indent="-287020" algn="l" rtl="0">
              <a:spcBef>
                <a:spcPts val="229"/>
              </a:spcBef>
              <a:buFont typeface="Arial"/>
              <a:buChar char="•"/>
              <a:tabLst>
                <a:tab pos="299085" algn="l"/>
                <a:tab pos="299720" algn="l"/>
              </a:tabLst>
              <a:defRPr/>
            </a:pPr>
            <a:r>
              <a:rPr lang="fr-FR" sz="1600" kern="1200" spc="-25">
                <a:solidFill>
                  <a:schemeClr val="tx1"/>
                </a:solidFill>
                <a:ea typeface="+mn-ea"/>
              </a:rPr>
              <a:t>D</a:t>
            </a:r>
            <a:r>
              <a:rPr lang="fr-FR" sz="1600" kern="1200" spc="-30">
                <a:solidFill>
                  <a:schemeClr val="tx1"/>
                </a:solidFill>
                <a:ea typeface="+mn-ea"/>
              </a:rPr>
              <a:t>ocu</a:t>
            </a:r>
            <a:r>
              <a:rPr lang="fr-FR" sz="1600" kern="1200" spc="-25">
                <a:solidFill>
                  <a:schemeClr val="tx1"/>
                </a:solidFill>
                <a:ea typeface="+mn-ea"/>
              </a:rPr>
              <a:t>m</a:t>
            </a:r>
            <a:r>
              <a:rPr lang="fr-FR" sz="1600" kern="1200" spc="-30">
                <a:solidFill>
                  <a:schemeClr val="tx1"/>
                </a:solidFill>
                <a:ea typeface="+mn-ea"/>
              </a:rPr>
              <a:t>en</a:t>
            </a:r>
            <a:r>
              <a:rPr lang="fr-FR" sz="1600" kern="1200">
                <a:solidFill>
                  <a:schemeClr val="tx1"/>
                </a:solidFill>
                <a:ea typeface="+mn-ea"/>
              </a:rPr>
              <a:t>t</a:t>
            </a:r>
            <a:r>
              <a:rPr lang="fr-FR" sz="1600" kern="1200" spc="-60">
                <a:solidFill>
                  <a:schemeClr val="tx1"/>
                </a:solidFill>
                <a:ea typeface="+mn-ea"/>
              </a:rPr>
              <a:t> </a:t>
            </a:r>
            <a:r>
              <a:rPr lang="fr-FR" sz="1600" kern="1200" spc="-30">
                <a:solidFill>
                  <a:schemeClr val="tx1"/>
                </a:solidFill>
                <a:ea typeface="+mn-ea"/>
              </a:rPr>
              <a:t>digita</a:t>
            </a:r>
            <a:r>
              <a:rPr lang="fr-FR" sz="1600" kern="1200">
                <a:solidFill>
                  <a:schemeClr val="tx1"/>
                </a:solidFill>
                <a:ea typeface="+mn-ea"/>
              </a:rPr>
              <a:t>l</a:t>
            </a:r>
            <a:endParaRPr lang="fr-FR" sz="1600" b="0" kern="1200">
              <a:solidFill>
                <a:schemeClr val="tx1"/>
              </a:solidFill>
              <a:ea typeface="+mn-ea"/>
            </a:endParaRPr>
          </a:p>
          <a:p>
            <a:pPr marL="299085" indent="-287020" algn="l" rtl="0">
              <a:spcBef>
                <a:spcPts val="240"/>
              </a:spcBef>
              <a:buFont typeface="Arial"/>
              <a:buChar char="•"/>
              <a:tabLst>
                <a:tab pos="299085" algn="l"/>
                <a:tab pos="299720" algn="l"/>
              </a:tabLst>
              <a:defRPr/>
            </a:pPr>
            <a:r>
              <a:rPr lang="fr-FR" sz="1600" kern="1200" spc="-25">
                <a:solidFill>
                  <a:schemeClr val="tx1"/>
                </a:solidFill>
                <a:ea typeface="+mn-ea"/>
              </a:rPr>
              <a:t>E-learning</a:t>
            </a:r>
            <a:endParaRPr lang="fr-FR" sz="1600" b="0" kern="1200">
              <a:solidFill>
                <a:schemeClr val="tx1"/>
              </a:solidFill>
              <a:ea typeface="+mn-ea"/>
            </a:endParaRPr>
          </a:p>
          <a:p>
            <a:pPr marL="299085" indent="-287020" algn="l" rtl="0">
              <a:spcBef>
                <a:spcPts val="225"/>
              </a:spcBef>
              <a:buFont typeface="Arial"/>
              <a:buChar char="•"/>
              <a:tabLst>
                <a:tab pos="299085" algn="l"/>
                <a:tab pos="299720" algn="l"/>
              </a:tabLst>
              <a:defRPr/>
            </a:pPr>
            <a:r>
              <a:rPr lang="fr-FR" sz="1600" kern="1200" spc="-30">
                <a:solidFill>
                  <a:schemeClr val="tx1"/>
                </a:solidFill>
                <a:ea typeface="+mn-ea"/>
              </a:rPr>
              <a:t>Outil</a:t>
            </a:r>
            <a:r>
              <a:rPr lang="fr-FR" sz="1600" kern="1200">
                <a:solidFill>
                  <a:schemeClr val="tx1"/>
                </a:solidFill>
                <a:ea typeface="+mn-ea"/>
              </a:rPr>
              <a:t>s</a:t>
            </a:r>
            <a:r>
              <a:rPr lang="fr-FR" sz="1600" kern="1200" spc="-30">
                <a:solidFill>
                  <a:schemeClr val="tx1"/>
                </a:solidFill>
                <a:ea typeface="+mn-ea"/>
              </a:rPr>
              <a:t> c</a:t>
            </a:r>
            <a:r>
              <a:rPr lang="fr-FR" sz="1600" kern="1200" spc="-35">
                <a:solidFill>
                  <a:schemeClr val="tx1"/>
                </a:solidFill>
                <a:ea typeface="+mn-ea"/>
              </a:rPr>
              <a:t>o</a:t>
            </a:r>
            <a:r>
              <a:rPr lang="fr-FR" sz="1600" kern="1200" spc="-30">
                <a:solidFill>
                  <a:schemeClr val="tx1"/>
                </a:solidFill>
                <a:ea typeface="+mn-ea"/>
              </a:rPr>
              <a:t>lla</a:t>
            </a:r>
            <a:r>
              <a:rPr lang="fr-FR" sz="1600" kern="1200" spc="-35">
                <a:solidFill>
                  <a:schemeClr val="tx1"/>
                </a:solidFill>
                <a:ea typeface="+mn-ea"/>
              </a:rPr>
              <a:t>bo</a:t>
            </a:r>
            <a:r>
              <a:rPr lang="fr-FR" sz="1600" kern="1200" spc="-20">
                <a:solidFill>
                  <a:schemeClr val="tx1"/>
                </a:solidFill>
                <a:ea typeface="+mn-ea"/>
              </a:rPr>
              <a:t>r</a:t>
            </a:r>
            <a:r>
              <a:rPr lang="fr-FR" sz="1600" kern="1200" spc="-30">
                <a:solidFill>
                  <a:schemeClr val="tx1"/>
                </a:solidFill>
                <a:ea typeface="+mn-ea"/>
              </a:rPr>
              <a:t>ati</a:t>
            </a:r>
            <a:r>
              <a:rPr lang="fr-FR" sz="1600" kern="1200" spc="-25">
                <a:solidFill>
                  <a:schemeClr val="tx1"/>
                </a:solidFill>
                <a:ea typeface="+mn-ea"/>
              </a:rPr>
              <a:t>f</a:t>
            </a:r>
            <a:r>
              <a:rPr lang="fr-FR" sz="1600" kern="1200">
                <a:solidFill>
                  <a:schemeClr val="tx1"/>
                </a:solidFill>
                <a:ea typeface="+mn-ea"/>
              </a:rPr>
              <a:t>s</a:t>
            </a:r>
            <a:endParaRPr lang="fr-FR" sz="1600" b="0" kern="1200">
              <a:solidFill>
                <a:schemeClr val="tx1"/>
              </a:solidFill>
              <a:ea typeface="+mn-ea"/>
            </a:endParaRPr>
          </a:p>
          <a:p>
            <a:pPr marL="299085" indent="-287020" algn="l" rtl="0">
              <a:lnSpc>
                <a:spcPts val="1595"/>
              </a:lnSpc>
              <a:spcBef>
                <a:spcPts val="229"/>
              </a:spcBef>
              <a:buFont typeface="Arial"/>
              <a:buChar char="•"/>
              <a:tabLst>
                <a:tab pos="299085" algn="l"/>
                <a:tab pos="299720" algn="l"/>
              </a:tabLst>
              <a:defRPr/>
            </a:pPr>
            <a:r>
              <a:rPr lang="fr-FR" sz="1600" kern="1200" spc="-25">
                <a:solidFill>
                  <a:schemeClr val="tx1"/>
                </a:solidFill>
                <a:ea typeface="+mn-ea"/>
              </a:rPr>
              <a:t>Progiciels</a:t>
            </a:r>
            <a:r>
              <a:rPr lang="fr-FR" sz="1600" kern="1200" spc="-45">
                <a:solidFill>
                  <a:schemeClr val="tx1"/>
                </a:solidFill>
                <a:ea typeface="+mn-ea"/>
              </a:rPr>
              <a:t> </a:t>
            </a:r>
            <a:r>
              <a:rPr lang="fr-FR" sz="1600" kern="1200">
                <a:solidFill>
                  <a:schemeClr val="tx1"/>
                </a:solidFill>
                <a:ea typeface="+mn-ea"/>
              </a:rPr>
              <a:t>:</a:t>
            </a:r>
            <a:r>
              <a:rPr lang="fr-FR" sz="1600" kern="1200" spc="-70">
                <a:solidFill>
                  <a:schemeClr val="tx1"/>
                </a:solidFill>
                <a:ea typeface="+mn-ea"/>
              </a:rPr>
              <a:t> </a:t>
            </a:r>
            <a:r>
              <a:rPr lang="fr-FR" sz="1600" kern="1200" spc="-20">
                <a:solidFill>
                  <a:schemeClr val="tx1"/>
                </a:solidFill>
                <a:ea typeface="+mn-ea"/>
              </a:rPr>
              <a:t>RH,</a:t>
            </a:r>
            <a:endParaRPr lang="fr-FR" sz="1600" b="0" kern="1200">
              <a:solidFill>
                <a:schemeClr val="tx1"/>
              </a:solidFill>
              <a:ea typeface="+mn-ea"/>
            </a:endParaRPr>
          </a:p>
          <a:p>
            <a:pPr marL="299085" algn="l" rtl="0">
              <a:lnSpc>
                <a:spcPts val="1595"/>
              </a:lnSpc>
              <a:defRPr/>
            </a:pPr>
            <a:r>
              <a:rPr lang="fr-FR" sz="1600" kern="1200" spc="-25">
                <a:solidFill>
                  <a:schemeClr val="tx1"/>
                </a:solidFill>
                <a:ea typeface="+mn-ea"/>
              </a:rPr>
              <a:t>finances…</a:t>
            </a:r>
            <a:endParaRPr lang="fr-FR" sz="1600" b="0" kern="1200">
              <a:solidFill>
                <a:schemeClr val="tx1"/>
              </a:solidFill>
              <a:ea typeface="+mn-ea"/>
            </a:endParaRPr>
          </a:p>
          <a:p>
            <a:pPr marL="299085" indent="-287020" algn="l" rtl="0">
              <a:spcBef>
                <a:spcPts val="240"/>
              </a:spcBef>
              <a:buFont typeface="Arial"/>
              <a:buChar char="•"/>
              <a:tabLst>
                <a:tab pos="299085" algn="l"/>
                <a:tab pos="299720" algn="l"/>
              </a:tabLst>
              <a:defRPr/>
            </a:pPr>
            <a:r>
              <a:rPr lang="fr-FR" sz="1600" kern="1200">
                <a:solidFill>
                  <a:schemeClr val="tx1"/>
                </a:solidFill>
                <a:ea typeface="+mn-ea"/>
              </a:rPr>
              <a:t>…</a:t>
            </a:r>
            <a:endParaRPr lang="fr-FR" sz="1600" b="0" kern="1200">
              <a:solidFill>
                <a:schemeClr val="tx1"/>
              </a:solidFill>
              <a:ea typeface="+mn-ea"/>
            </a:endParaRPr>
          </a:p>
          <a:p>
            <a:endParaRPr lang="fr-FR" sz="1100"/>
          </a:p>
          <a:p>
            <a:endParaRPr lang="fr-FR" sz="110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7</a:t>
            </a:fld>
            <a:endParaRPr lang="en-GB"/>
          </a:p>
        </p:txBody>
      </p:sp>
    </p:spTree>
    <p:extLst>
      <p:ext uri="{BB962C8B-B14F-4D97-AF65-F5344CB8AC3E}">
        <p14:creationId xmlns:p14="http://schemas.microsoft.com/office/powerpoint/2010/main" val="39357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800">
                <a:solidFill>
                  <a:srgbClr val="000000"/>
                </a:solidFill>
                <a:effectLst/>
                <a:latin typeface="Arial" panose="020B0604020202020204" pitchFamily="34" charset="0"/>
                <a:ea typeface="Times New Roman" panose="02020603050405020304" pitchFamily="18" charset="0"/>
              </a:rPr>
              <a:t>il faut ajouter aux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design,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accessibilité. En fait, il faut que les </a:t>
            </a:r>
            <a:r>
              <a:rPr lang="fr-FR" sz="1800" err="1">
                <a:solidFill>
                  <a:srgbClr val="000000"/>
                </a:solidFill>
                <a:effectLst/>
                <a:latin typeface="Arial" panose="020B0604020202020204" pitchFamily="34" charset="0"/>
                <a:ea typeface="Times New Roman" panose="02020603050405020304" pitchFamily="18" charset="0"/>
              </a:rPr>
              <a:t>spécifieurs</a:t>
            </a:r>
            <a:r>
              <a:rPr lang="fr-FR" sz="1800">
                <a:solidFill>
                  <a:srgbClr val="000000"/>
                </a:solidFill>
                <a:effectLst/>
                <a:latin typeface="Arial" panose="020B0604020202020204" pitchFamily="34" charset="0"/>
                <a:ea typeface="Times New Roman" panose="02020603050405020304" pitchFamily="18" charset="0"/>
              </a:rPr>
              <a:t> (designers ou autres) complètent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qu’ils font maintenant avec les infos d’accessibilité (il faut faire comprendre que sans ces infos,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ne sont pas complètes). Comme ces infos-là ne sont pas forcément graphiques, il faut pouvoir ajouter du texte sur les écrans pour faire figurer ces infos</a:t>
            </a:r>
            <a:endParaRPr lang="fr-FR" baseline="0"/>
          </a:p>
        </p:txBody>
      </p:sp>
    </p:spTree>
    <p:extLst>
      <p:ext uri="{BB962C8B-B14F-4D97-AF65-F5344CB8AC3E}">
        <p14:creationId xmlns:p14="http://schemas.microsoft.com/office/powerpoint/2010/main" val="381720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lvl="1" indent="0">
              <a:buSzPts val="1000"/>
              <a:buFont typeface="Courier New" panose="02070309020205020404" pitchFamily="49" charset="0"/>
              <a:buNone/>
              <a:tabLst>
                <a:tab pos="914400" algn="l"/>
              </a:tabLst>
            </a:pPr>
            <a:r>
              <a:rPr lang="fr-FR" sz="1000">
                <a:solidFill>
                  <a:schemeClr val="tx1"/>
                </a:solidFill>
                <a:effectLst/>
                <a:latin typeface="Helvetica 75 Bold" panose="020B0804020202020204" pitchFamily="34" charset="0"/>
                <a:ea typeface="+mn-ea"/>
                <a:cs typeface="+mn-cs"/>
              </a:rPr>
              <a:t>70% des risques d’erreur sur des sites simples de présentation de l’info</a:t>
            </a:r>
            <a:endPar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on va pouvoir ajouter les annotations aux </a:t>
            </a:r>
            <a:r>
              <a:rPr lang="fr-FR" sz="110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a:t>
            </a:r>
            <a:r>
              <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en s’appuyant sur les recommandations qui sont sur le site a11y vu juste avant.</a:t>
            </a:r>
            <a:endParaRPr lang="fr-FR"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11124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L’idée ici est de tout de suite relier les points à spécifier à une représentation concrète de l’élément dont on parle sur une page web + de montrer tout de suite ce que ça pourrait donner en annotation. Je trouve que ça permet de mieux fixer ce dont on parle, d’autant plus quand on ne connait pas ces critères.</a:t>
            </a:r>
          </a:p>
          <a:p>
            <a:r>
              <a:rPr lang="fr-FR"/>
              <a:t>Présentation testée ici à revoir et améliorer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12</a:t>
            </a:fld>
            <a:endParaRPr lang="en-GB"/>
          </a:p>
        </p:txBody>
      </p:sp>
    </p:spTree>
    <p:extLst>
      <p:ext uri="{BB962C8B-B14F-4D97-AF65-F5344CB8AC3E}">
        <p14:creationId xmlns:p14="http://schemas.microsoft.com/office/powerpoint/2010/main" val="312815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13</a:t>
            </a:fld>
            <a:endParaRPr lang="en-GB"/>
          </a:p>
        </p:txBody>
      </p:sp>
    </p:spTree>
    <p:extLst>
      <p:ext uri="{BB962C8B-B14F-4D97-AF65-F5344CB8AC3E}">
        <p14:creationId xmlns:p14="http://schemas.microsoft.com/office/powerpoint/2010/main" val="3981474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800">
                <a:solidFill>
                  <a:srgbClr val="000000"/>
                </a:solidFill>
                <a:effectLst/>
                <a:latin typeface="Arial" panose="020B0604020202020204" pitchFamily="34" charset="0"/>
                <a:ea typeface="Times New Roman" panose="02020603050405020304" pitchFamily="18" charset="0"/>
              </a:rPr>
              <a:t>il faut ajouter aux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design,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accessibilité. En fait, il faut que les </a:t>
            </a:r>
            <a:r>
              <a:rPr lang="fr-FR" sz="1800" err="1">
                <a:solidFill>
                  <a:srgbClr val="000000"/>
                </a:solidFill>
                <a:effectLst/>
                <a:latin typeface="Arial" panose="020B0604020202020204" pitchFamily="34" charset="0"/>
                <a:ea typeface="Times New Roman" panose="02020603050405020304" pitchFamily="18" charset="0"/>
              </a:rPr>
              <a:t>spécifieurs</a:t>
            </a:r>
            <a:r>
              <a:rPr lang="fr-FR" sz="1800">
                <a:solidFill>
                  <a:srgbClr val="000000"/>
                </a:solidFill>
                <a:effectLst/>
                <a:latin typeface="Arial" panose="020B0604020202020204" pitchFamily="34" charset="0"/>
                <a:ea typeface="Times New Roman" panose="02020603050405020304" pitchFamily="18" charset="0"/>
              </a:rPr>
              <a:t> (designers ou autres) complètent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qu’ils font maintenant avec les infos d’accessibilité (il faut faire comprendre que sans ces infos,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ne sont pas complètes). Comme ces infos-là ne sont pas forcément graphiques, il faut pouvoir ajouter du texte sur les écrans pour faire figurer ces infos</a:t>
            </a:r>
            <a:endParaRPr lang="fr-FR" baseline="0"/>
          </a:p>
        </p:txBody>
      </p:sp>
    </p:spTree>
    <p:extLst>
      <p:ext uri="{BB962C8B-B14F-4D97-AF65-F5344CB8AC3E}">
        <p14:creationId xmlns:p14="http://schemas.microsoft.com/office/powerpoint/2010/main" val="133675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itle 3"/>
          <p:cNvSpPr>
            <a:spLocks noGrp="1"/>
          </p:cNvSpPr>
          <p:nvPr>
            <p:ph type="title" hasCustomPrompt="1"/>
          </p:nvPr>
        </p:nvSpPr>
        <p:spPr/>
        <p:txBody>
          <a:bodyPr/>
          <a:lstStyle/>
          <a:p>
            <a:r>
              <a:rPr lang="fr-FR" noProof="0"/>
              <a:t>Cliquez pour modifier le titre</a:t>
            </a:r>
            <a:endParaRPr lang="en-GB"/>
          </a:p>
        </p:txBody>
      </p:sp>
      <p:sp>
        <p:nvSpPr>
          <p:cNvPr id="6" name="TextBox 5"/>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0353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326" y="268289"/>
            <a:ext cx="4828498" cy="2301874"/>
          </a:xfrm>
        </p:spPr>
        <p:txBody>
          <a:bodyPr>
            <a:noAutofit/>
          </a:bodyPr>
          <a:lstStyle>
            <a:lvl1pPr algn="l">
              <a:lnSpc>
                <a:spcPct val="85000"/>
              </a:lnSpc>
              <a:defRPr sz="5500" baseline="0">
                <a:solidFill>
                  <a:schemeClr val="tx1"/>
                </a:solidFill>
              </a:defRPr>
            </a:lvl1pPr>
          </a:lstStyle>
          <a:p>
            <a:r>
              <a:rPr lang="fr-FR" noProof="0"/>
              <a:t>Cliquez pour modifier le titre</a:t>
            </a:r>
          </a:p>
        </p:txBody>
      </p:sp>
      <p:sp>
        <p:nvSpPr>
          <p:cNvPr id="17" name="Text Placeholder 17"/>
          <p:cNvSpPr>
            <a:spLocks noGrp="1"/>
          </p:cNvSpPr>
          <p:nvPr>
            <p:ph type="body" sz="quarter" idx="16" hasCustomPrompt="1"/>
          </p:nvPr>
        </p:nvSpPr>
        <p:spPr>
          <a:xfrm>
            <a:off x="5800725" y="266701"/>
            <a:ext cx="3028950" cy="3403600"/>
          </a:xfrm>
        </p:spPr>
        <p:txBody>
          <a:bodyPr/>
          <a:lstStyle>
            <a:lvl1pPr>
              <a:defRPr/>
            </a:lvl1pPr>
          </a:lstStyle>
          <a:p>
            <a:pPr lvl="0"/>
            <a:r>
              <a:rPr lang="fr-FR" noProof="0"/>
              <a:t>Cliquez pour modifier le texte</a:t>
            </a:r>
          </a:p>
          <a:p>
            <a:pPr lvl="1"/>
            <a:r>
              <a:rPr lang="fr-FR" noProof="0"/>
              <a:t>Deuxième niveau</a:t>
            </a:r>
          </a:p>
        </p:txBody>
      </p:sp>
      <p:sp>
        <p:nvSpPr>
          <p:cNvPr id="42" name="Subtitle 2"/>
          <p:cNvSpPr>
            <a:spLocks noGrp="1"/>
          </p:cNvSpPr>
          <p:nvPr>
            <p:ph type="subTitle" idx="1" hasCustomPrompt="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nom du présentateur</a:t>
            </a:r>
          </a:p>
        </p:txBody>
      </p:sp>
    </p:spTree>
    <p:extLst>
      <p:ext uri="{BB962C8B-B14F-4D97-AF65-F5344CB8AC3E}">
        <p14:creationId xmlns:p14="http://schemas.microsoft.com/office/powerpoint/2010/main" val="747094129"/>
      </p:ext>
    </p:extLst>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7" name="Titre 6">
            <a:extLst>
              <a:ext uri="{FF2B5EF4-FFF2-40B4-BE49-F238E27FC236}">
                <a16:creationId xmlns:a16="http://schemas.microsoft.com/office/drawing/2014/main" id="{BCD757E6-1435-4013-8A38-5FDE8D26C478}"/>
              </a:ext>
            </a:extLst>
          </p:cNvPr>
          <p:cNvSpPr>
            <a:spLocks noGrp="1"/>
          </p:cNvSpPr>
          <p:nvPr>
            <p:ph type="title" hasCustomPrompt="1"/>
          </p:nvPr>
        </p:nvSpPr>
        <p:spPr>
          <a:xfrm>
            <a:off x="395536" y="267493"/>
            <a:ext cx="6096283" cy="4281487"/>
          </a:xfrm>
        </p:spPr>
        <p:txBody>
          <a:bodyPr/>
          <a:lstStyle>
            <a:lvl1pPr>
              <a:defRPr sz="5400">
                <a:solidFill>
                  <a:schemeClr val="bg1"/>
                </a:solidFill>
              </a:defRPr>
            </a:lvl1pPr>
          </a:lstStyle>
          <a:p>
            <a:pPr lvl="0"/>
            <a:r>
              <a:rPr lang="fr-FR" noProof="0"/>
              <a:t>Cliquez pour modifier le nom de la section </a:t>
            </a:r>
            <a:br>
              <a:rPr lang="fr-FR" noProof="0"/>
            </a:br>
            <a:r>
              <a:rPr lang="fr-FR" noProof="0"/>
              <a:t>Deuxième niveau</a:t>
            </a:r>
            <a:br>
              <a:rPr lang="fr-FR" noProof="0"/>
            </a:br>
            <a:endParaRPr lang="fr-FR"/>
          </a:p>
        </p:txBody>
      </p:sp>
    </p:spTree>
    <p:extLst>
      <p:ext uri="{BB962C8B-B14F-4D97-AF65-F5344CB8AC3E}">
        <p14:creationId xmlns:p14="http://schemas.microsoft.com/office/powerpoint/2010/main" val="6248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6865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fr-FR" noProof="0"/>
              <a:t>Cliquez pour modifier le titre</a:t>
            </a:r>
          </a:p>
        </p:txBody>
      </p:sp>
      <p:sp>
        <p:nvSpPr>
          <p:cNvPr id="5" name="TextBox 4"/>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97923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a:t>Modifiez le texte du masque</a:t>
            </a:r>
          </a:p>
          <a:p>
            <a:pPr lvl="1"/>
            <a:r>
              <a:rPr lang="fr-FR"/>
              <a:t>Deuxième niveau</a:t>
            </a:r>
          </a:p>
          <a:p>
            <a:pPr lvl="1"/>
            <a:r>
              <a:rPr lang="fr-FR"/>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a:p>
        </p:txBody>
      </p:sp>
    </p:spTree>
    <p:extLst>
      <p:ext uri="{BB962C8B-B14F-4D97-AF65-F5344CB8AC3E}">
        <p14:creationId xmlns:p14="http://schemas.microsoft.com/office/powerpoint/2010/main" val="14300114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7152" y="279907"/>
            <a:ext cx="4982845" cy="307777"/>
          </a:xfrm>
        </p:spPr>
        <p:txBody>
          <a:bodyPr lIns="0" tIns="0" rIns="0" bIns="0"/>
          <a:lstStyle>
            <a:lvl1pPr>
              <a:defRPr sz="2000" b="1" i="0">
                <a:solidFill>
                  <a:srgbClr val="F16E00"/>
                </a:solidFill>
                <a:latin typeface="Helvetica 55 Roman"/>
                <a:cs typeface="Helvetica 55 Roman"/>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Helvetica 65 Medium"/>
                <a:cs typeface="Helvetica 65 Medium"/>
              </a:defRPr>
            </a:lvl1pPr>
          </a:lstStyle>
          <a:p>
            <a:endParaRPr/>
          </a:p>
        </p:txBody>
      </p:sp>
    </p:spTree>
    <p:extLst>
      <p:ext uri="{BB962C8B-B14F-4D97-AF65-F5344CB8AC3E}">
        <p14:creationId xmlns:p14="http://schemas.microsoft.com/office/powerpoint/2010/main" val="112891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769" y="627534"/>
            <a:ext cx="6096839" cy="3922240"/>
          </a:xfrm>
        </p:spPr>
        <p:txBody>
          <a:bodyPr>
            <a:normAutofit/>
          </a:bodyPr>
          <a:lstStyle>
            <a:lvl1pPr>
              <a:lnSpc>
                <a:spcPct val="85000"/>
              </a:lnSpc>
              <a:spcBef>
                <a:spcPts val="0"/>
              </a:spcBef>
              <a:buNone/>
              <a:defRPr sz="4600" baseline="0"/>
            </a:lvl1pPr>
            <a:lvl2pPr>
              <a:lnSpc>
                <a:spcPct val="85000"/>
              </a:lnSpc>
              <a:spcBef>
                <a:spcPts val="0"/>
              </a:spcBef>
              <a:defRPr sz="4600"/>
            </a:lvl2pPr>
            <a:lvl3pPr>
              <a:defRPr sz="5500"/>
            </a:lvl3pPr>
            <a:lvl4pPr>
              <a:defRPr sz="5500"/>
            </a:lvl4pPr>
            <a:lvl5pPr>
              <a:defRPr sz="5500"/>
            </a:lvl5pPr>
          </a:lstStyle>
          <a:p>
            <a:pPr lvl="0"/>
            <a:r>
              <a:rPr lang="fr-FR" noProof="0"/>
              <a:t>Cliquez pour modifier le nom de la section </a:t>
            </a:r>
          </a:p>
          <a:p>
            <a:pPr lvl="1"/>
            <a:r>
              <a:rPr lang="fr-FR" noProof="0"/>
              <a:t>Deuxième niveau</a:t>
            </a:r>
          </a:p>
        </p:txBody>
      </p:sp>
      <p:sp>
        <p:nvSpPr>
          <p:cNvPr id="4" name="TextBox 3"/>
          <p:cNvSpPr txBox="1"/>
          <p:nvPr userDrawn="1"/>
        </p:nvSpPr>
        <p:spPr>
          <a:xfrm>
            <a:off x="619545" y="4749146"/>
            <a:ext cx="738985"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7978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267494"/>
            <a:ext cx="8515350" cy="743744"/>
          </a:xfrm>
          <a:prstGeom prst="rect">
            <a:avLst/>
          </a:prstGeom>
        </p:spPr>
        <p:txBody>
          <a:bodyPr vert="horz" lIns="0" tIns="0" rIns="0" bIns="0" rtlCol="0" anchor="t" anchorCtr="0">
            <a:noAutofit/>
          </a:bodyPr>
          <a:lstStyle/>
          <a:p>
            <a:r>
              <a:rPr lang="fr-FR" noProof="0"/>
              <a:t>Cliquez pour modifier le titre</a:t>
            </a:r>
          </a:p>
        </p:txBody>
      </p:sp>
      <p:sp>
        <p:nvSpPr>
          <p:cNvPr id="3" name="Text Placeholder 2"/>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59" r:id="rId2"/>
    <p:sldLayoutId id="2147483664" r:id="rId3"/>
    <p:sldLayoutId id="2147483661" r:id="rId4"/>
    <p:sldLayoutId id="2147483668" r:id="rId5"/>
    <p:sldLayoutId id="2147483669" r:id="rId6"/>
    <p:sldLayoutId id="2147483670" r:id="rId7"/>
    <p:sldLayoutId id="2147483671" r:id="rId8"/>
  </p:sldLayoutIdLst>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ccessibility.deque.com/accessibility-annotation-tool-ki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dribbble.com/shots/6269661-Accessibility-Bluelin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3.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microsoft.com/office/2007/relationships/hdphoto" Target="../media/hdphoto4.wdp"/><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microsoft.com/office/2007/relationships/hdphoto" Target="../media/hdphoto5.wdp"/><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image" Target="../media/image73.jpe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jpe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hyperlink" Target="https://webaim.org/projects/screenreadersurvey9/#findin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03.svg"/></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4" Type="http://schemas.microsoft.com/office/2007/relationships/hdphoto" Target="../media/hdphoto6.wdp"/></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03.sv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hyperlink" Target="https://a11y-guidelines.orange.com/fr/mobile/ios/conception/" TargetMode="External"/><Relationship Id="rId13" Type="http://schemas.openxmlformats.org/officeDocument/2006/relationships/hyperlink" Target="http://a11y-guidelines.orange.com/" TargetMode="External"/><Relationship Id="rId3" Type="http://schemas.openxmlformats.org/officeDocument/2006/relationships/hyperlink" Target="https://a11y-guidelines.orange.com/fr/articles/annotations-accessibilite/" TargetMode="External"/><Relationship Id="rId7" Type="http://schemas.openxmlformats.org/officeDocument/2006/relationships/hyperlink" Target="https://a11y-guidelines.orange.com/fr/mobile/android/conception/" TargetMode="External"/><Relationship Id="rId12" Type="http://schemas.openxmlformats.org/officeDocument/2006/relationships/hyperlink" Target="https://www.atalan.fr/agissons/fr/index.html"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a11y-guidelines.orange.com/fr/web/designer/" TargetMode="External"/><Relationship Id="rId11" Type="http://schemas.openxmlformats.org/officeDocument/2006/relationships/hyperlink" Target="https://blog.atalan.fr/dyslexie-lettres-dansent/" TargetMode="External"/><Relationship Id="rId5" Type="http://schemas.openxmlformats.org/officeDocument/2006/relationships/hyperlink" Target="https://www.digitala11y.com/accessibility-tools-and-resources-for-designers/#accessibility-annotation-toolkit" TargetMode="External"/><Relationship Id="rId10" Type="http://schemas.openxmlformats.org/officeDocument/2006/relationships/hyperlink" Target="https://www.tpgi.com/color-contrast-checker/" TargetMode="External"/><Relationship Id="rId4" Type="http://schemas.openxmlformats.org/officeDocument/2006/relationships/hyperlink" Target="https://stephaniewalter.design/blog/a-designers-guide-to-documenting-accessibility-user-interactions/" TargetMode="External"/><Relationship Id="rId9" Type="http://schemas.openxmlformats.org/officeDocument/2006/relationships/hyperlink" Target="https://system.design.orange.com/0c1af118d/p/4764d2-accessiblity" TargetMode="External"/><Relationship Id="rId14"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ebaim.org/projects/million/#errors"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a:t>Annotations d’Accessibilité</a:t>
            </a:r>
          </a:p>
        </p:txBody>
      </p:sp>
      <p:sp>
        <p:nvSpPr>
          <p:cNvPr id="4" name="Text Placeholder 3"/>
          <p:cNvSpPr>
            <a:spLocks noGrp="1"/>
          </p:cNvSpPr>
          <p:nvPr>
            <p:ph type="body" sz="quarter" idx="16"/>
          </p:nvPr>
        </p:nvSpPr>
        <p:spPr>
          <a:xfrm>
            <a:off x="4647570" y="2019570"/>
            <a:ext cx="4245746" cy="2426192"/>
          </a:xfrm>
        </p:spPr>
        <p:txBody>
          <a:bodyPr/>
          <a:lstStyle/>
          <a:p>
            <a:r>
              <a:rPr lang="fr-FR" sz="1600"/>
              <a:t>Introduction aux annotations a11y dans la conception d’interfaces accessibles</a:t>
            </a:r>
          </a:p>
        </p:txBody>
      </p:sp>
      <p:sp>
        <p:nvSpPr>
          <p:cNvPr id="3" name="Subtitle 2"/>
          <p:cNvSpPr>
            <a:spLocks noGrp="1"/>
          </p:cNvSpPr>
          <p:nvPr>
            <p:ph type="subTitle" idx="1"/>
          </p:nvPr>
        </p:nvSpPr>
        <p:spPr>
          <a:xfrm>
            <a:off x="250685" y="3215231"/>
            <a:ext cx="4831185" cy="966156"/>
          </a:xfrm>
        </p:spPr>
        <p:txBody>
          <a:bodyPr/>
          <a:lstStyle/>
          <a:p>
            <a:r>
              <a:rPr lang="fr-FR" sz="1800" dirty="0">
                <a:solidFill>
                  <a:srgbClr val="FF7900"/>
                </a:solidFill>
              </a:rPr>
              <a:t>Vincent Aniort</a:t>
            </a:r>
            <a:r>
              <a:rPr lang="fr-FR" dirty="0"/>
              <a:t> [expert accessibilité] </a:t>
            </a:r>
          </a:p>
          <a:p>
            <a:r>
              <a:rPr lang="fr-FR" sz="1800" dirty="0">
                <a:solidFill>
                  <a:srgbClr val="FF7900"/>
                </a:solidFill>
              </a:rPr>
              <a:t>Patricia Loubet </a:t>
            </a:r>
            <a:r>
              <a:rPr lang="fr-FR" dirty="0"/>
              <a:t>[expert accessibilité]</a:t>
            </a:r>
          </a:p>
          <a:p>
            <a:r>
              <a:rPr lang="fr-FR" dirty="0"/>
              <a:t>M2 ergonomie 2023</a:t>
            </a:r>
          </a:p>
          <a:p>
            <a:endParaRPr lang="fr-FR" dirty="0"/>
          </a:p>
          <a:p>
            <a:endParaRPr lang="fr-FR" dirty="0"/>
          </a:p>
        </p:txBody>
      </p:sp>
      <p:pic>
        <p:nvPicPr>
          <p:cNvPr id="5" name="Image 4">
            <a:extLst>
              <a:ext uri="{FF2B5EF4-FFF2-40B4-BE49-F238E27FC236}">
                <a16:creationId xmlns:a16="http://schemas.microsoft.com/office/drawing/2014/main" id="{281210C5-53B5-D20C-30AD-4A5BB7FF1DE8}"/>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81870" y="2514608"/>
            <a:ext cx="3343659" cy="2035167"/>
          </a:xfrm>
          <a:prstGeom prst="rect">
            <a:avLst/>
          </a:prstGeom>
          <a:effectLst>
            <a:outerShdw blurRad="50800" dist="38100" dir="2700000" algn="tl" rotWithShape="0">
              <a:prstClr val="black">
                <a:alpha val="40000"/>
              </a:prstClr>
            </a:outerShdw>
          </a:effectLst>
        </p:spPr>
      </p:pic>
      <p:grpSp>
        <p:nvGrpSpPr>
          <p:cNvPr id="6" name="Group 2">
            <a:extLst>
              <a:ext uri="{FF2B5EF4-FFF2-40B4-BE49-F238E27FC236}">
                <a16:creationId xmlns:a16="http://schemas.microsoft.com/office/drawing/2014/main" id="{66262DA9-C510-C576-CC11-AAAECC7A4177}"/>
              </a:ext>
              <a:ext uri="{C183D7F6-B498-43B3-948B-1728B52AA6E4}">
                <adec:decorative xmlns:adec="http://schemas.microsoft.com/office/drawing/2017/decorative" val="1"/>
              </a:ext>
            </a:extLst>
          </p:cNvPr>
          <p:cNvGrpSpPr/>
          <p:nvPr/>
        </p:nvGrpSpPr>
        <p:grpSpPr>
          <a:xfrm>
            <a:off x="313535" y="4233863"/>
            <a:ext cx="612775" cy="612775"/>
            <a:chOff x="313535" y="4233863"/>
            <a:chExt cx="612775" cy="612775"/>
          </a:xfrm>
        </p:grpSpPr>
        <p:sp>
          <p:nvSpPr>
            <p:cNvPr id="7" name="Rectangle 5">
              <a:extLst>
                <a:ext uri="{FF2B5EF4-FFF2-40B4-BE49-F238E27FC236}">
                  <a16:creationId xmlns:a16="http://schemas.microsoft.com/office/drawing/2014/main" id="{178DF973-C2CF-4D6F-2C0C-EA577EDC575B}"/>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AF996152-4385-E626-7CE1-20EB59B94332}"/>
                </a:ext>
              </a:extLst>
            </p:cNvPr>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a:extLst>
                <a:ext uri="{FF2B5EF4-FFF2-40B4-BE49-F238E27FC236}">
                  <a16:creationId xmlns:a16="http://schemas.microsoft.com/office/drawing/2014/main" id="{2D8D6A88-39D1-FF77-15FD-E6E17D161AA3}"/>
                </a:ext>
              </a:extLst>
            </p:cNvPr>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a:extLst>
                <a:ext uri="{FF2B5EF4-FFF2-40B4-BE49-F238E27FC236}">
                  <a16:creationId xmlns:a16="http://schemas.microsoft.com/office/drawing/2014/main" id="{805A417F-BA3A-80AD-DC8D-611DECB195A7}"/>
                </a:ext>
              </a:extLst>
            </p:cNvPr>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a:extLst>
                <a:ext uri="{FF2B5EF4-FFF2-40B4-BE49-F238E27FC236}">
                  <a16:creationId xmlns:a16="http://schemas.microsoft.com/office/drawing/2014/main" id="{ED7259C5-0105-4FD5-296A-AD596ACD8F2A}"/>
                </a:ext>
              </a:extLst>
            </p:cNvPr>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5630342B-828A-87C0-BD74-8EDC6014A2EF}"/>
                </a:ext>
              </a:extLst>
            </p:cNvPr>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a:extLst>
                <a:ext uri="{FF2B5EF4-FFF2-40B4-BE49-F238E27FC236}">
                  <a16:creationId xmlns:a16="http://schemas.microsoft.com/office/drawing/2014/main" id="{396B4CE7-DDA9-8098-1D02-35C2D44A1068}"/>
                </a:ext>
              </a:extLst>
            </p:cNvPr>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a:extLst>
                <a:ext uri="{FF2B5EF4-FFF2-40B4-BE49-F238E27FC236}">
                  <a16:creationId xmlns:a16="http://schemas.microsoft.com/office/drawing/2014/main" id="{B8E98B8C-08AD-ED73-5812-4499C329245D}"/>
                </a:ext>
              </a:extLst>
            </p:cNvPr>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5" name="Ellipse 14">
            <a:extLst>
              <a:ext uri="{FF2B5EF4-FFF2-40B4-BE49-F238E27FC236}">
                <a16:creationId xmlns:a16="http://schemas.microsoft.com/office/drawing/2014/main" id="{BD789E0F-4A45-81A8-2DA4-101F8114E4D3}"/>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2736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F55CD89-6A8A-4291-8851-EE6F74A232B4}"/>
              </a:ext>
            </a:extLst>
          </p:cNvPr>
          <p:cNvSpPr>
            <a:spLocks noGrp="1"/>
          </p:cNvSpPr>
          <p:nvPr>
            <p:ph type="title"/>
          </p:nvPr>
        </p:nvSpPr>
        <p:spPr/>
        <p:txBody>
          <a:bodyPr/>
          <a:lstStyle/>
          <a:p>
            <a:r>
              <a:rPr lang="fr-FR" sz="2200">
                <a:solidFill>
                  <a:schemeClr val="accent1"/>
                </a:solidFill>
              </a:rPr>
              <a:t>Mettre des annotations d’accessibilité</a:t>
            </a:r>
            <a:br>
              <a:rPr lang="fr-FR" sz="2200">
                <a:solidFill>
                  <a:schemeClr val="accent1"/>
                </a:solidFill>
              </a:rPr>
            </a:br>
            <a:r>
              <a:rPr lang="fr-FR" sz="2200">
                <a:solidFill>
                  <a:srgbClr val="000000"/>
                </a:solidFill>
                <a:effectLst/>
                <a:latin typeface="+mn-lt"/>
                <a:ea typeface="Times New Roman" panose="02020603050405020304" pitchFamily="18" charset="0"/>
              </a:rPr>
              <a:t>C’est en fait « juste » spécifier</a:t>
            </a:r>
            <a:r>
              <a:rPr lang="fr-FR" sz="2200">
                <a:solidFill>
                  <a:srgbClr val="000000"/>
                </a:solidFill>
                <a:latin typeface="+mn-lt"/>
                <a:ea typeface="Times New Roman" panose="02020603050405020304" pitchFamily="18" charset="0"/>
              </a:rPr>
              <a:t> </a:t>
            </a:r>
            <a:r>
              <a:rPr lang="fr-FR" sz="2200">
                <a:solidFill>
                  <a:srgbClr val="000000"/>
                </a:solidFill>
                <a:effectLst/>
                <a:latin typeface="+mn-lt"/>
                <a:ea typeface="Times New Roman" panose="02020603050405020304" pitchFamily="18" charset="0"/>
              </a:rPr>
              <a:t>l’accessibilité… </a:t>
            </a:r>
            <a:br>
              <a:rPr lang="fr-FR" sz="2200">
                <a:solidFill>
                  <a:srgbClr val="000000"/>
                </a:solidFill>
                <a:effectLst/>
                <a:latin typeface="+mn-lt"/>
                <a:ea typeface="Times New Roman" panose="02020603050405020304" pitchFamily="18" charset="0"/>
              </a:rPr>
            </a:br>
            <a:endParaRPr lang="fr-FR" sz="2200">
              <a:solidFill>
                <a:schemeClr val="accent1"/>
              </a:solidFill>
            </a:endParaRPr>
          </a:p>
        </p:txBody>
      </p:sp>
      <p:pic>
        <p:nvPicPr>
          <p:cNvPr id="5" name="Image 4">
            <a:extLst>
              <a:ext uri="{FF2B5EF4-FFF2-40B4-BE49-F238E27FC236}">
                <a16:creationId xmlns:a16="http://schemas.microsoft.com/office/drawing/2014/main" id="{9A7E013F-4B61-7DA4-A420-B0E7F5E75C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0921" y="963930"/>
            <a:ext cx="2595742" cy="1398249"/>
          </a:xfrm>
          <a:prstGeom prst="rect">
            <a:avLst/>
          </a:prstGeom>
        </p:spPr>
      </p:pic>
      <p:sp>
        <p:nvSpPr>
          <p:cNvPr id="2" name="Espace réservé du contenu 1">
            <a:extLst>
              <a:ext uri="{FF2B5EF4-FFF2-40B4-BE49-F238E27FC236}">
                <a16:creationId xmlns:a16="http://schemas.microsoft.com/office/drawing/2014/main" id="{A8FA51CC-09E4-4238-AE6C-46E2FD162FE1}"/>
              </a:ext>
            </a:extLst>
          </p:cNvPr>
          <p:cNvSpPr>
            <a:spLocks noGrp="1"/>
          </p:cNvSpPr>
          <p:nvPr>
            <p:ph idx="1"/>
          </p:nvPr>
        </p:nvSpPr>
        <p:spPr>
          <a:xfrm>
            <a:off x="314325" y="987425"/>
            <a:ext cx="8515350" cy="3562350"/>
          </a:xfrm>
        </p:spPr>
        <p:txBody>
          <a:bodyPr vert="horz" lIns="0" tIns="0" rIns="0" bIns="0" rtlCol="0" anchor="t">
            <a:noAutofit/>
          </a:bodyPr>
          <a:lstStyle/>
          <a:p>
            <a:pPr>
              <a:lnSpc>
                <a:spcPct val="100000"/>
              </a:lnSpc>
              <a:spcBef>
                <a:spcPts val="1800"/>
              </a:spcBef>
            </a:pPr>
            <a:r>
              <a:rPr lang="fr-FR" sz="1600" dirty="0">
                <a:solidFill>
                  <a:srgbClr val="000000"/>
                </a:solidFill>
                <a:effectLst/>
                <a:latin typeface="Helvetica 55 Roman" panose="020B0604020202020204" pitchFamily="34" charset="0"/>
                <a:ea typeface="Times New Roman" panose="02020603050405020304" pitchFamily="18" charset="0"/>
              </a:rPr>
              <a:t>au même titre qu’on spécifie les éléments de design </a:t>
            </a:r>
            <a:br>
              <a:rPr lang="fr-FR" sz="1600" dirty="0">
                <a:latin typeface="Helvetica 55 Roman" panose="020B0604020202020204" pitchFamily="34" charset="0"/>
                <a:ea typeface="Times New Roman" panose="02020603050405020304" pitchFamily="18" charset="0"/>
              </a:rPr>
            </a:br>
            <a:r>
              <a:rPr lang="fr-FR" sz="1600" dirty="0">
                <a:solidFill>
                  <a:srgbClr val="000000"/>
                </a:solidFill>
                <a:effectLst/>
                <a:latin typeface="Helvetica 55 Roman" panose="020B0604020202020204" pitchFamily="34" charset="0"/>
                <a:ea typeface="Times New Roman" panose="02020603050405020304" pitchFamily="18" charset="0"/>
              </a:rPr>
              <a:t>et de comportement interactifs…</a:t>
            </a:r>
            <a:endParaRPr lang="fr-FR" sz="1600" dirty="0">
              <a:latin typeface="Helvetica 55 Roman" panose="020B0604020202020204" pitchFamily="34" charset="0"/>
            </a:endParaRPr>
          </a:p>
          <a:p>
            <a:pPr>
              <a:lnSpc>
                <a:spcPct val="100000"/>
              </a:lnSpc>
              <a:spcBef>
                <a:spcPts val="1800"/>
              </a:spcBef>
            </a:pPr>
            <a:r>
              <a:rPr lang="fr-FR" sz="1600" dirty="0">
                <a:latin typeface="Helvetica 55 Roman" panose="020B0604020202020204" pitchFamily="34" charset="0"/>
              </a:rPr>
              <a:t>Les annotations permettent de  :</a:t>
            </a:r>
          </a:p>
          <a:p>
            <a:pPr marL="285750" indent="-285750">
              <a:lnSpc>
                <a:spcPct val="100000"/>
              </a:lnSpc>
              <a:spcBef>
                <a:spcPts val="1800"/>
              </a:spcBef>
              <a:buClr>
                <a:schemeClr val="accent1"/>
              </a:buClr>
              <a:buSzPct val="125000"/>
              <a:buFont typeface="Wingdings" panose="05000000000000000000" pitchFamily="2" charset="2"/>
              <a:buChar char="q"/>
            </a:pPr>
            <a:r>
              <a:rPr lang="fr-FR" dirty="0">
                <a:latin typeface="Helvetica 75 Bold"/>
              </a:rPr>
              <a:t>Anticiper la mise en place de l’accessibilité</a:t>
            </a:r>
            <a:r>
              <a:rPr lang="fr-FR" dirty="0">
                <a:latin typeface="Helvetica 55 Roman" panose="020B0604020202020204" pitchFamily="34" charset="0"/>
              </a:rPr>
              <a:t> (le plus tôt étant le mieux)</a:t>
            </a:r>
            <a:endParaRPr lang="fr-FR" dirty="0">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dirty="0">
                <a:latin typeface="Helvetica 75 Bold"/>
              </a:rPr>
              <a:t>Fournir un moyen de communiquer clairement les décisions aux développeurs et aux testeurs en mettant en place un langage commun</a:t>
            </a:r>
            <a:r>
              <a:rPr lang="fr-FR" dirty="0">
                <a:latin typeface="Helvetica 55 Roman" panose="020B0604020202020204" pitchFamily="34" charset="0"/>
              </a:rPr>
              <a:t> (icônes, termes...)</a:t>
            </a:r>
            <a:endParaRPr lang="fr-FR" dirty="0">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dirty="0">
                <a:latin typeface="Helvetica 75 Bold"/>
              </a:rPr>
              <a:t>Spécifier comment les différents composants présents sur un écran doivent être interprétés par les aides techniques</a:t>
            </a:r>
            <a:endParaRPr lang="fr-FR" dirty="0">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dirty="0">
                <a:latin typeface="+mn-lt"/>
              </a:rPr>
              <a:t>Engager une réflexion transverse sur l'accessibilité </a:t>
            </a:r>
            <a:r>
              <a:rPr lang="fr-FR" dirty="0">
                <a:latin typeface="Helvetica 55 Roman" panose="020B0604020202020204" pitchFamily="34" charset="0"/>
              </a:rPr>
              <a:t>(designer, responsable produit, expert en accessibilité, développeur...) </a:t>
            </a:r>
            <a:endParaRPr lang="fr-FR" dirty="0">
              <a:latin typeface="Helvetica 75 Bold"/>
            </a:endParaRPr>
          </a:p>
          <a:p>
            <a:pPr algn="ctr">
              <a:lnSpc>
                <a:spcPct val="100000"/>
              </a:lnSpc>
              <a:spcBef>
                <a:spcPts val="1800"/>
              </a:spcBef>
              <a:buClr>
                <a:schemeClr val="accent1"/>
              </a:buClr>
              <a:buSzPct val="125000"/>
            </a:pPr>
            <a:r>
              <a:rPr lang="fr-FR" sz="1800" i="1">
                <a:latin typeface="Helvetica 75 Bold"/>
              </a:rPr>
              <a:t>Mais </a:t>
            </a:r>
            <a:r>
              <a:rPr lang="fr-FR" sz="1800" i="1" dirty="0">
                <a:latin typeface="Helvetica 75 Bold"/>
              </a:rPr>
              <a:t>c’est un travail d’équipe, </a:t>
            </a:r>
            <a:r>
              <a:rPr lang="fr-FR" sz="1800" i="1">
                <a:latin typeface="Helvetica 75 Bold"/>
              </a:rPr>
              <a:t>il faut, </a:t>
            </a:r>
            <a:r>
              <a:rPr lang="fr-FR" sz="1800" i="1" dirty="0">
                <a:latin typeface="Helvetica 75 Bold"/>
              </a:rPr>
              <a:t>encore </a:t>
            </a:r>
            <a:r>
              <a:rPr lang="fr-FR" sz="1800" i="1">
                <a:latin typeface="Helvetica 75 Bold"/>
              </a:rPr>
              <a:t>et toujours, </a:t>
            </a:r>
            <a:r>
              <a:rPr lang="fr-FR" sz="1800" i="1" dirty="0">
                <a:latin typeface="Helvetica 75 Bold"/>
              </a:rPr>
              <a:t>se </a:t>
            </a:r>
            <a:r>
              <a:rPr lang="fr-FR" sz="1800" i="1">
                <a:latin typeface="Helvetica 75 Bold"/>
              </a:rPr>
              <a:t>parler </a:t>
            </a:r>
            <a:br>
              <a:rPr lang="fr-FR" sz="1800" i="1">
                <a:latin typeface="Helvetica 75 Bold"/>
              </a:rPr>
            </a:br>
            <a:r>
              <a:rPr lang="fr-FR" sz="1800" i="1">
                <a:latin typeface="Helvetica 75 Bold"/>
              </a:rPr>
              <a:t>même </a:t>
            </a:r>
            <a:r>
              <a:rPr lang="fr-FR" sz="1800" i="1" dirty="0">
                <a:latin typeface="Helvetica 75 Bold"/>
              </a:rPr>
              <a:t>si on annote !</a:t>
            </a:r>
          </a:p>
        </p:txBody>
      </p:sp>
      <p:sp>
        <p:nvSpPr>
          <p:cNvPr id="4" name="Ellipse 3">
            <a:extLst>
              <a:ext uri="{FF2B5EF4-FFF2-40B4-BE49-F238E27FC236}">
                <a16:creationId xmlns:a16="http://schemas.microsoft.com/office/drawing/2014/main" id="{3793C872-C290-04CD-2324-7F4680B85A35}"/>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1166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C8AB15D-3764-4908-A796-14915ADFB931}"/>
              </a:ext>
            </a:extLst>
          </p:cNvPr>
          <p:cNvSpPr>
            <a:spLocks noGrp="1" noChangeArrowheads="1"/>
          </p:cNvSpPr>
          <p:nvPr>
            <p:ph idx="1"/>
          </p:nvPr>
        </p:nvSpPr>
        <p:spPr/>
        <p:txBody>
          <a:bodyPr/>
          <a:lstStyle/>
          <a:p>
            <a:pPr lvl="2">
              <a:spcBef>
                <a:spcPts val="1200"/>
              </a:spcBef>
            </a:pPr>
            <a:r>
              <a:rPr lang="fr-FR" altLang="fr-FR" sz="1800"/>
              <a:t>Les alternatives textuelles pour les images </a:t>
            </a:r>
            <a:endParaRPr lang="fr-FR" sz="1800"/>
          </a:p>
          <a:p>
            <a:pPr lvl="2">
              <a:spcBef>
                <a:spcPts val="1200"/>
              </a:spcBef>
            </a:pPr>
            <a:r>
              <a:rPr lang="fr-FR" altLang="fr-FR" sz="1800"/>
              <a:t>Le titre de page </a:t>
            </a:r>
          </a:p>
          <a:p>
            <a:pPr lvl="2">
              <a:spcBef>
                <a:spcPts val="1200"/>
              </a:spcBef>
            </a:pPr>
            <a:r>
              <a:rPr lang="fr-FR" altLang="fr-FR" sz="1800"/>
              <a:t>La hiérarchie des titres de la page (balises h1, h2...) </a:t>
            </a:r>
          </a:p>
          <a:p>
            <a:pPr lvl="2">
              <a:spcBef>
                <a:spcPts val="1200"/>
              </a:spcBef>
            </a:pPr>
            <a:r>
              <a:rPr lang="fr-FR" altLang="fr-FR" sz="1800"/>
              <a:t>La sémantique (listes, paragraphes, citations...) </a:t>
            </a:r>
          </a:p>
          <a:p>
            <a:pPr lvl="2">
              <a:spcBef>
                <a:spcPts val="1200"/>
              </a:spcBef>
            </a:pPr>
            <a:r>
              <a:rPr lang="fr-FR" altLang="fr-FR" sz="1800"/>
              <a:t>La liste des différentes régions de la page (</a:t>
            </a:r>
            <a:r>
              <a:rPr lang="fr-FR" altLang="fr-FR" sz="1800" err="1"/>
              <a:t>landmarks</a:t>
            </a:r>
            <a:r>
              <a:rPr lang="fr-FR" altLang="fr-FR" sz="1800"/>
              <a:t>) </a:t>
            </a:r>
          </a:p>
          <a:p>
            <a:pPr lvl="2">
              <a:spcBef>
                <a:spcPts val="1200"/>
              </a:spcBef>
            </a:pPr>
            <a:r>
              <a:rPr lang="fr-FR" altLang="fr-FR" sz="1800"/>
              <a:t>L'ordre de vocalisation des éléments </a:t>
            </a:r>
          </a:p>
          <a:p>
            <a:pPr lvl="2">
              <a:spcBef>
                <a:spcPts val="1200"/>
              </a:spcBef>
            </a:pPr>
            <a:r>
              <a:rPr lang="fr-FR" altLang="fr-FR" sz="1800"/>
              <a:t>L'ordre de déplacement du focus et sa visibilité</a:t>
            </a:r>
          </a:p>
          <a:p>
            <a:pPr lvl="2">
              <a:spcBef>
                <a:spcPts val="1200"/>
              </a:spcBef>
            </a:pPr>
            <a:r>
              <a:rPr lang="fr-FR" altLang="fr-FR" sz="1800"/>
              <a:t>Le nom accessible</a:t>
            </a:r>
          </a:p>
          <a:p>
            <a:pPr lvl="2">
              <a:spcBef>
                <a:spcPts val="1200"/>
              </a:spcBef>
            </a:pPr>
            <a:r>
              <a:rPr lang="fr-FR" altLang="fr-FR" sz="1800"/>
              <a:t>…</a:t>
            </a:r>
          </a:p>
        </p:txBody>
      </p:sp>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p:txBody>
          <a:bodyPr/>
          <a:lstStyle/>
          <a:p>
            <a:r>
              <a:rPr lang="fr-FR" sz="2200"/>
              <a:t>Les principales annotations à rajouter</a:t>
            </a:r>
          </a:p>
        </p:txBody>
      </p:sp>
    </p:spTree>
    <p:extLst>
      <p:ext uri="{BB962C8B-B14F-4D97-AF65-F5344CB8AC3E}">
        <p14:creationId xmlns:p14="http://schemas.microsoft.com/office/powerpoint/2010/main" val="124051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a:xfrm>
            <a:off x="395536" y="267494"/>
            <a:ext cx="4041651" cy="743744"/>
          </a:xfrm>
        </p:spPr>
        <p:txBody>
          <a:bodyPr/>
          <a:lstStyle/>
          <a:p>
            <a:r>
              <a:rPr lang="fr-FR">
                <a:solidFill>
                  <a:schemeClr val="accent1"/>
                </a:solidFill>
              </a:rPr>
              <a:t>Exemples d’annotations</a:t>
            </a:r>
            <a:br>
              <a:rPr lang="fr-FR">
                <a:solidFill>
                  <a:schemeClr val="accent1"/>
                </a:solidFill>
              </a:rPr>
            </a:br>
            <a:r>
              <a:rPr lang="fr-FR">
                <a:solidFill>
                  <a:schemeClr val="accent1"/>
                </a:solidFill>
              </a:rPr>
              <a:t>à rajouter 1/2</a:t>
            </a:r>
          </a:p>
        </p:txBody>
      </p:sp>
      <p:pic>
        <p:nvPicPr>
          <p:cNvPr id="6" name="Image 5">
            <a:extLst>
              <a:ext uri="{FF2B5EF4-FFF2-40B4-BE49-F238E27FC236}">
                <a16:creationId xmlns:a16="http://schemas.microsoft.com/office/drawing/2014/main" id="{212C9508-93F5-A123-080A-0B6B1BF962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0" y="-92546"/>
            <a:ext cx="4464496" cy="5195582"/>
          </a:xfrm>
          <a:prstGeom prst="rect">
            <a:avLst/>
          </a:prstGeom>
          <a:ln>
            <a:noFill/>
          </a:ln>
        </p:spPr>
      </p:pic>
      <p:sp>
        <p:nvSpPr>
          <p:cNvPr id="8" name="ZoneTexte 7">
            <a:extLst>
              <a:ext uri="{FF2B5EF4-FFF2-40B4-BE49-F238E27FC236}">
                <a16:creationId xmlns:a16="http://schemas.microsoft.com/office/drawing/2014/main" id="{859EF6B9-7A3D-90D3-E148-A09D5B7A04E9}"/>
              </a:ext>
            </a:extLst>
          </p:cNvPr>
          <p:cNvSpPr txBox="1"/>
          <p:nvPr/>
        </p:nvSpPr>
        <p:spPr>
          <a:xfrm>
            <a:off x="239284" y="3435846"/>
            <a:ext cx="2790056" cy="58477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Alternati</a:t>
            </a:r>
            <a:r>
              <a:rPr lang="fr-FR" altLang="fr-FR" sz="1600">
                <a:latin typeface="Arial" panose="020B0604020202020204" pitchFamily="34" charset="0"/>
              </a:rPr>
              <a:t>ve </a:t>
            </a:r>
            <a:r>
              <a:rPr kumimoji="0" lang="fr-FR" altLang="fr-FR" sz="1600" b="0" i="0" u="none" strike="noStrike" cap="none" normalizeH="0" baseline="0">
                <a:ln>
                  <a:noFill/>
                </a:ln>
                <a:solidFill>
                  <a:schemeClr val="tx1"/>
                </a:solidFill>
                <a:effectLst/>
                <a:latin typeface="Arial" panose="020B0604020202020204" pitchFamily="34" charset="0"/>
              </a:rPr>
              <a:t>textuelle </a:t>
            </a:r>
            <a:br>
              <a:rPr kumimoji="0" lang="fr-FR" altLang="fr-FR" sz="1600" b="0" i="0" u="none" strike="noStrike" cap="none" normalizeH="0" baseline="0">
                <a:ln>
                  <a:noFill/>
                </a:ln>
                <a:solidFill>
                  <a:schemeClr val="tx1"/>
                </a:solidFill>
                <a:effectLst/>
                <a:latin typeface="Arial" panose="020B0604020202020204" pitchFamily="34" charset="0"/>
              </a:rPr>
            </a:br>
            <a:r>
              <a:rPr kumimoji="0" lang="fr-FR" altLang="fr-FR" sz="1600" b="0" i="0" u="none" strike="noStrike" cap="none" normalizeH="0" baseline="0">
                <a:ln>
                  <a:noFill/>
                </a:ln>
                <a:solidFill>
                  <a:schemeClr val="tx1"/>
                </a:solidFill>
                <a:effectLst/>
                <a:latin typeface="Arial" panose="020B0604020202020204" pitchFamily="34" charset="0"/>
              </a:rPr>
              <a:t>aux les images</a:t>
            </a:r>
            <a:endParaRPr lang="fr-FR" altLang="fr-FR" sz="1200">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0DD24EEE-528D-149B-FE12-CE90411F6953}"/>
              </a:ext>
            </a:extLst>
          </p:cNvPr>
          <p:cNvCxnSpPr>
            <a:cxnSpLocks/>
            <a:stCxn id="21" idx="0"/>
          </p:cNvCxnSpPr>
          <p:nvPr/>
        </p:nvCxnSpPr>
        <p:spPr>
          <a:xfrm>
            <a:off x="4605911" y="3718422"/>
            <a:ext cx="1838297" cy="679404"/>
          </a:xfrm>
          <a:prstGeom prst="straightConnector1">
            <a:avLst/>
          </a:prstGeom>
          <a:ln>
            <a:solidFill>
              <a:schemeClr val="accent5">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0" name="ZoneTexte 19">
            <a:extLst>
              <a:ext uri="{FF2B5EF4-FFF2-40B4-BE49-F238E27FC236}">
                <a16:creationId xmlns:a16="http://schemas.microsoft.com/office/drawing/2014/main" id="{245255D7-3E20-0A14-7A9C-2B672689E120}"/>
              </a:ext>
            </a:extLst>
          </p:cNvPr>
          <p:cNvSpPr txBox="1"/>
          <p:nvPr/>
        </p:nvSpPr>
        <p:spPr>
          <a:xfrm>
            <a:off x="239284" y="1094422"/>
            <a:ext cx="1642546"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T</a:t>
            </a:r>
            <a:r>
              <a:rPr kumimoji="0" lang="fr-FR" altLang="fr-FR" sz="1600" b="0" i="0" u="none" strike="noStrike" cap="none" normalizeH="0" baseline="0">
                <a:ln>
                  <a:noFill/>
                </a:ln>
                <a:solidFill>
                  <a:schemeClr val="tx1"/>
                </a:solidFill>
                <a:effectLst/>
                <a:latin typeface="Arial" panose="020B0604020202020204" pitchFamily="34" charset="0"/>
              </a:rPr>
              <a:t>itre de page </a:t>
            </a:r>
          </a:p>
        </p:txBody>
      </p:sp>
      <p:sp>
        <p:nvSpPr>
          <p:cNvPr id="21" name="Rectangle : avec coin rogné 20">
            <a:extLst>
              <a:ext uri="{FF2B5EF4-FFF2-40B4-BE49-F238E27FC236}">
                <a16:creationId xmlns:a16="http://schemas.microsoft.com/office/drawing/2014/main" id="{A1DBBD4C-0522-2552-B7D6-74AF2315FABF}"/>
              </a:ext>
            </a:extLst>
          </p:cNvPr>
          <p:cNvSpPr/>
          <p:nvPr/>
        </p:nvSpPr>
        <p:spPr>
          <a:xfrm>
            <a:off x="2486544" y="3507854"/>
            <a:ext cx="2119367" cy="421135"/>
          </a:xfrm>
          <a:prstGeom prst="snip1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fr-FR" altLang="fr-FR" sz="1200">
                <a:latin typeface="Arial"/>
                <a:cs typeface="Arial"/>
              </a:rPr>
              <a:t>Nom accessible : </a:t>
            </a:r>
            <a:r>
              <a:rPr lang="fr-FR" altLang="fr-FR" sz="1200">
                <a:latin typeface="Courier New"/>
                <a:cs typeface="Courier New"/>
              </a:rPr>
              <a:t>alt</a:t>
            </a:r>
            <a:r>
              <a:rPr lang="fr-FR" altLang="fr-FR" sz="1200">
                <a:latin typeface="Arial"/>
                <a:cs typeface="Arial"/>
              </a:rPr>
              <a:t>=ʺ ʺ</a:t>
            </a:r>
            <a:endParaRPr kumimoji="0" lang="fr-FR" altLang="fr-FR" sz="1200" b="0" i="0" u="none" strike="noStrike" cap="none" normalizeH="0" baseline="0">
              <a:ln>
                <a:noFill/>
              </a:ln>
              <a:solidFill>
                <a:schemeClr val="tx1"/>
              </a:solidFill>
              <a:effectLst/>
              <a:latin typeface="Arial"/>
              <a:cs typeface="Arial"/>
            </a:endParaRPr>
          </a:p>
        </p:txBody>
      </p:sp>
      <p:sp>
        <p:nvSpPr>
          <p:cNvPr id="26" name="Rectangle : avec coin rogné 25">
            <a:extLst>
              <a:ext uri="{FF2B5EF4-FFF2-40B4-BE49-F238E27FC236}">
                <a16:creationId xmlns:a16="http://schemas.microsoft.com/office/drawing/2014/main" id="{24317EE9-C518-9F84-9AC8-2BDFB66B4B0F}"/>
              </a:ext>
            </a:extLst>
          </p:cNvPr>
          <p:cNvSpPr/>
          <p:nvPr/>
        </p:nvSpPr>
        <p:spPr>
          <a:xfrm>
            <a:off x="2486545" y="915566"/>
            <a:ext cx="2085455" cy="559951"/>
          </a:xfrm>
          <a:prstGeom prst="snip1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err="1">
                <a:latin typeface="Courier New"/>
                <a:cs typeface="Courier New"/>
              </a:rPr>
              <a:t>title</a:t>
            </a:r>
            <a:r>
              <a:rPr lang="fr-FR" altLang="fr-FR" sz="1200">
                <a:latin typeface="Courier New"/>
                <a:cs typeface="Courier New"/>
              </a:rPr>
              <a:t> </a:t>
            </a:r>
            <a:r>
              <a:rPr lang="fr-FR" altLang="fr-FR" sz="1200">
                <a:latin typeface="Arial"/>
                <a:cs typeface="Arial"/>
              </a:rPr>
              <a:t>= "Orange s’engage pour l’égalité numérique"</a:t>
            </a:r>
            <a:endParaRPr kumimoji="0" lang="fr-FR" altLang="fr-FR" sz="1200" b="0" i="0" u="none" strike="noStrike" cap="none" normalizeH="0" baseline="0">
              <a:ln>
                <a:noFill/>
              </a:ln>
              <a:solidFill>
                <a:schemeClr val="tx1"/>
              </a:solidFill>
              <a:effectLst/>
              <a:latin typeface="Arial"/>
              <a:cs typeface="Arial"/>
            </a:endParaRPr>
          </a:p>
        </p:txBody>
      </p:sp>
      <p:cxnSp>
        <p:nvCxnSpPr>
          <p:cNvPr id="27" name="Connecteur droit avec flèche 26">
            <a:extLst>
              <a:ext uri="{FF2B5EF4-FFF2-40B4-BE49-F238E27FC236}">
                <a16:creationId xmlns:a16="http://schemas.microsoft.com/office/drawing/2014/main" id="{D3B425F0-AC0B-17DB-029D-01988D4E52D1}"/>
              </a:ext>
            </a:extLst>
          </p:cNvPr>
          <p:cNvCxnSpPr>
            <a:cxnSpLocks/>
            <a:stCxn id="26" idx="0"/>
          </p:cNvCxnSpPr>
          <p:nvPr/>
        </p:nvCxnSpPr>
        <p:spPr>
          <a:xfrm flipV="1">
            <a:off x="4572000" y="196280"/>
            <a:ext cx="936104" cy="9992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ZoneTexte 31">
            <a:extLst>
              <a:ext uri="{FF2B5EF4-FFF2-40B4-BE49-F238E27FC236}">
                <a16:creationId xmlns:a16="http://schemas.microsoft.com/office/drawing/2014/main" id="{ABAF8375-F9DE-D4C3-D3BE-038A5486A3DD}"/>
              </a:ext>
            </a:extLst>
          </p:cNvPr>
          <p:cNvSpPr txBox="1"/>
          <p:nvPr/>
        </p:nvSpPr>
        <p:spPr>
          <a:xfrm>
            <a:off x="239284" y="1648300"/>
            <a:ext cx="2338167" cy="584775"/>
          </a:xfrm>
          <a:prstGeom prst="rect">
            <a:avLst/>
          </a:prstGeom>
          <a:noFill/>
        </p:spPr>
        <p:txBody>
          <a:bodyPr wrap="square">
            <a:spAutoFit/>
          </a:bodyPr>
          <a:lstStyle/>
          <a:p>
            <a:r>
              <a:rPr lang="fr-FR" altLang="fr-FR" sz="1600">
                <a:latin typeface="Arial" panose="020B0604020202020204" pitchFamily="34" charset="0"/>
              </a:rPr>
              <a:t>H</a:t>
            </a:r>
            <a:r>
              <a:rPr kumimoji="0" lang="fr-FR" altLang="fr-FR" sz="1600" b="0" i="0" u="none" strike="noStrike" cap="none" normalizeH="0" baseline="0">
                <a:ln>
                  <a:noFill/>
                </a:ln>
                <a:solidFill>
                  <a:schemeClr val="tx1"/>
                </a:solidFill>
                <a:effectLst/>
                <a:latin typeface="Arial" panose="020B0604020202020204" pitchFamily="34" charset="0"/>
              </a:rPr>
              <a:t>iérarchie des titres </a:t>
            </a:r>
          </a:p>
          <a:p>
            <a:r>
              <a:rPr kumimoji="0" lang="fr-FR" altLang="fr-FR" sz="1600" b="0" i="0" u="none" strike="noStrike" cap="none" normalizeH="0" baseline="0">
                <a:ln>
                  <a:noFill/>
                </a:ln>
                <a:solidFill>
                  <a:schemeClr val="tx1"/>
                </a:solidFill>
                <a:effectLst/>
                <a:latin typeface="Arial" panose="020B0604020202020204" pitchFamily="34" charset="0"/>
              </a:rPr>
              <a:t>de la page</a:t>
            </a:r>
            <a:endParaRPr lang="fr-FR" sz="1600"/>
          </a:p>
        </p:txBody>
      </p:sp>
      <p:sp>
        <p:nvSpPr>
          <p:cNvPr id="35" name="Rectangle : avec coin rogné 34">
            <a:extLst>
              <a:ext uri="{FF2B5EF4-FFF2-40B4-BE49-F238E27FC236}">
                <a16:creationId xmlns:a16="http://schemas.microsoft.com/office/drawing/2014/main" id="{7A8F49A3-45D4-0153-EED9-F4648DAD8064}"/>
              </a:ext>
            </a:extLst>
          </p:cNvPr>
          <p:cNvSpPr/>
          <p:nvPr/>
        </p:nvSpPr>
        <p:spPr>
          <a:xfrm>
            <a:off x="2483768" y="1635646"/>
            <a:ext cx="2119367" cy="296754"/>
          </a:xfrm>
          <a:prstGeom prst="snip1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Titre de niveau 1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h1</a:t>
            </a:r>
            <a:r>
              <a:rPr kumimoji="0" lang="fr-FR" altLang="fr-FR" sz="1200" b="0" i="0" u="none" strike="noStrike" cap="none" normalizeH="0" baseline="0">
                <a:ln>
                  <a:noFill/>
                </a:ln>
                <a:solidFill>
                  <a:schemeClr val="tx1"/>
                </a:solidFill>
                <a:effectLst/>
                <a:latin typeface="Arial"/>
                <a:cs typeface="Arial"/>
              </a:rPr>
              <a:t>&gt;)</a:t>
            </a:r>
          </a:p>
        </p:txBody>
      </p:sp>
      <p:sp>
        <p:nvSpPr>
          <p:cNvPr id="36" name="Rectangle : avec coin rogné 35">
            <a:extLst>
              <a:ext uri="{FF2B5EF4-FFF2-40B4-BE49-F238E27FC236}">
                <a16:creationId xmlns:a16="http://schemas.microsoft.com/office/drawing/2014/main" id="{A66E60DE-19D0-DC3C-8E81-1973EAC14A42}"/>
              </a:ext>
            </a:extLst>
          </p:cNvPr>
          <p:cNvSpPr/>
          <p:nvPr/>
        </p:nvSpPr>
        <p:spPr>
          <a:xfrm>
            <a:off x="2483768" y="2058972"/>
            <a:ext cx="2119367" cy="296754"/>
          </a:xfrm>
          <a:prstGeom prst="snip1Rect">
            <a:avLst/>
          </a:prstGeom>
          <a:ln/>
        </p:spPr>
        <p:style>
          <a:lnRef idx="2">
            <a:schemeClr val="accent2"/>
          </a:lnRef>
          <a:fillRef idx="1">
            <a:schemeClr val="lt1"/>
          </a:fillRef>
          <a:effectRef idx="0">
            <a:schemeClr val="accent2"/>
          </a:effectRef>
          <a:fontRef idx="minor">
            <a:schemeClr val="dk1"/>
          </a:fontRef>
        </p:style>
        <p:txBody>
          <a:bodyPr rtlCol="0" anchor="ctr"/>
          <a:lstStyle/>
          <a:p>
            <a:r>
              <a:rPr kumimoji="0" lang="fr-FR" altLang="fr-FR" sz="1200" b="0" i="0" u="none" strike="noStrike" cap="none" normalizeH="0" baseline="0">
                <a:ln>
                  <a:noFill/>
                </a:ln>
                <a:solidFill>
                  <a:schemeClr val="tx1"/>
                </a:solidFill>
                <a:effectLst/>
                <a:latin typeface="Arial" panose="020B0604020202020204" pitchFamily="34" charset="0"/>
              </a:rPr>
              <a:t>Titre de niveau </a:t>
            </a:r>
            <a:r>
              <a:rPr lang="fr-FR" altLang="fr-FR" sz="1200">
                <a:solidFill>
                  <a:schemeClr val="tx1"/>
                </a:solidFill>
                <a:latin typeface="Arial" panose="020B0604020202020204" pitchFamily="34" charset="0"/>
              </a:rPr>
              <a:t>2</a:t>
            </a:r>
            <a:r>
              <a:rPr kumimoji="0" lang="fr-FR" altLang="fr-FR" sz="1200" b="0" i="0" u="none" strike="noStrike" cap="none" normalizeH="0" baseline="0">
                <a:ln>
                  <a:noFill/>
                </a:ln>
                <a:solidFill>
                  <a:schemeClr val="tx1"/>
                </a:solidFill>
                <a:effectLst/>
                <a:latin typeface="Arial" panose="020B0604020202020204" pitchFamily="34" charset="0"/>
              </a:rPr>
              <a:t> </a:t>
            </a:r>
            <a:r>
              <a:rPr lang="fr-FR" altLang="fr-FR" sz="1200">
                <a:solidFill>
                  <a:schemeClr val="tx1"/>
                </a:solidFill>
                <a:latin typeface="Arial" panose="020B0604020202020204" pitchFamily="34" charset="0"/>
              </a:rPr>
              <a:t>(</a:t>
            </a:r>
            <a:r>
              <a:rPr kumimoji="0" lang="fr-FR" altLang="fr-FR" sz="1200" b="0" i="0" u="none" strike="noStrike" cap="none" normalizeH="0" baseline="0">
                <a:ln>
                  <a:noFill/>
                </a:ln>
                <a:solidFill>
                  <a:schemeClr val="tx1"/>
                </a:solidFill>
                <a:effectLst/>
                <a:latin typeface="Arial" panose="020B0604020202020204" pitchFamily="34" charset="0"/>
              </a:rPr>
              <a:t>&lt;h2&gt;)</a:t>
            </a:r>
          </a:p>
        </p:txBody>
      </p:sp>
      <p:cxnSp>
        <p:nvCxnSpPr>
          <p:cNvPr id="38" name="Connecteur droit avec flèche 37">
            <a:extLst>
              <a:ext uri="{FF2B5EF4-FFF2-40B4-BE49-F238E27FC236}">
                <a16:creationId xmlns:a16="http://schemas.microsoft.com/office/drawing/2014/main" id="{BBC0D0BE-64A1-55BB-6C2A-BB13815A31D9}"/>
              </a:ext>
            </a:extLst>
          </p:cNvPr>
          <p:cNvCxnSpPr>
            <a:cxnSpLocks/>
            <a:stCxn id="35" idx="0"/>
          </p:cNvCxnSpPr>
          <p:nvPr/>
        </p:nvCxnSpPr>
        <p:spPr>
          <a:xfrm>
            <a:off x="4603135" y="1784023"/>
            <a:ext cx="578630" cy="269429"/>
          </a:xfrm>
          <a:prstGeom prst="straightConnector1">
            <a:avLst/>
          </a:prstGeom>
          <a:ln>
            <a:solidFill>
              <a:schemeClr val="bg2"/>
            </a:solidFill>
            <a:tailEnd type="triangle"/>
          </a:ln>
        </p:spPr>
        <p:style>
          <a:lnRef idx="3">
            <a:schemeClr val="accent2"/>
          </a:lnRef>
          <a:fillRef idx="0">
            <a:schemeClr val="accent2"/>
          </a:fillRef>
          <a:effectRef idx="2">
            <a:schemeClr val="accent2"/>
          </a:effectRef>
          <a:fontRef idx="minor">
            <a:schemeClr val="tx1"/>
          </a:fontRef>
        </p:style>
      </p:cxnSp>
      <p:cxnSp>
        <p:nvCxnSpPr>
          <p:cNvPr id="44" name="Connecteur droit avec flèche 43">
            <a:extLst>
              <a:ext uri="{FF2B5EF4-FFF2-40B4-BE49-F238E27FC236}">
                <a16:creationId xmlns:a16="http://schemas.microsoft.com/office/drawing/2014/main" id="{DB1DC7EF-0728-DA76-C1EC-4F7523824F56}"/>
              </a:ext>
            </a:extLst>
          </p:cNvPr>
          <p:cNvCxnSpPr>
            <a:cxnSpLocks/>
            <a:stCxn id="7" idx="0"/>
          </p:cNvCxnSpPr>
          <p:nvPr/>
        </p:nvCxnSpPr>
        <p:spPr>
          <a:xfrm>
            <a:off x="4603135" y="2209936"/>
            <a:ext cx="2301633" cy="974752"/>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55" name="ZoneTexte 54">
            <a:extLst>
              <a:ext uri="{FF2B5EF4-FFF2-40B4-BE49-F238E27FC236}">
                <a16:creationId xmlns:a16="http://schemas.microsoft.com/office/drawing/2014/main" id="{F674488C-DE65-4FF0-913F-844A273821C6}"/>
              </a:ext>
            </a:extLst>
          </p:cNvPr>
          <p:cNvSpPr txBox="1"/>
          <p:nvPr/>
        </p:nvSpPr>
        <p:spPr>
          <a:xfrm>
            <a:off x="239284" y="2445963"/>
            <a:ext cx="2338167"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Sémantique (listes, paragraphes, citations...) </a:t>
            </a:r>
          </a:p>
        </p:txBody>
      </p:sp>
      <p:sp>
        <p:nvSpPr>
          <p:cNvPr id="56" name="Rectangle : avec coin rogné 55">
            <a:extLst>
              <a:ext uri="{FF2B5EF4-FFF2-40B4-BE49-F238E27FC236}">
                <a16:creationId xmlns:a16="http://schemas.microsoft.com/office/drawing/2014/main" id="{BDC3C332-F347-5609-A7F7-669E1BC75C14}"/>
              </a:ext>
            </a:extLst>
          </p:cNvPr>
          <p:cNvSpPr/>
          <p:nvPr/>
        </p:nvSpPr>
        <p:spPr>
          <a:xfrm>
            <a:off x="2483767" y="2491020"/>
            <a:ext cx="2119367" cy="296754"/>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Paragraphe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p</a:t>
            </a:r>
            <a:r>
              <a:rPr kumimoji="0" lang="fr-FR" altLang="fr-FR" sz="1200" b="0" i="0" u="none" strike="noStrike" cap="none" normalizeH="0" baseline="0">
                <a:ln>
                  <a:noFill/>
                </a:ln>
                <a:solidFill>
                  <a:schemeClr val="tx1"/>
                </a:solidFill>
                <a:effectLst/>
                <a:latin typeface="Arial"/>
                <a:cs typeface="Arial"/>
              </a:rPr>
              <a:t>&gt;)</a:t>
            </a:r>
          </a:p>
        </p:txBody>
      </p:sp>
      <p:sp>
        <p:nvSpPr>
          <p:cNvPr id="59" name="Rectangle : avec coin rogné 58">
            <a:extLst>
              <a:ext uri="{FF2B5EF4-FFF2-40B4-BE49-F238E27FC236}">
                <a16:creationId xmlns:a16="http://schemas.microsoft.com/office/drawing/2014/main" id="{0FBC0CC8-6C04-AB6B-A229-636B08361F6B}"/>
              </a:ext>
            </a:extLst>
          </p:cNvPr>
          <p:cNvSpPr/>
          <p:nvPr/>
        </p:nvSpPr>
        <p:spPr>
          <a:xfrm>
            <a:off x="2483767" y="2931790"/>
            <a:ext cx="2119367" cy="296754"/>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a:solidFill>
                  <a:schemeClr val="tx1"/>
                </a:solidFill>
                <a:latin typeface="Arial"/>
                <a:cs typeface="Arial"/>
              </a:rPr>
              <a:t>Liste (&lt;</a:t>
            </a:r>
            <a:r>
              <a:rPr lang="fr-FR" altLang="fr-FR" sz="1200" err="1">
                <a:solidFill>
                  <a:schemeClr val="tx1"/>
                </a:solidFill>
                <a:latin typeface="Courier New"/>
                <a:cs typeface="Courier New"/>
              </a:rPr>
              <a:t>ul</a:t>
            </a:r>
            <a:r>
              <a:rPr lang="fr-FR" altLang="fr-FR" sz="1200">
                <a:solidFill>
                  <a:schemeClr val="tx1"/>
                </a:solidFill>
                <a:latin typeface="Arial"/>
                <a:cs typeface="Arial"/>
              </a:rPr>
              <a:t>&gt;&lt;</a:t>
            </a:r>
            <a:r>
              <a:rPr lang="fr-FR" altLang="fr-FR" sz="1200">
                <a:solidFill>
                  <a:schemeClr val="tx1"/>
                </a:solidFill>
                <a:latin typeface="Courier New"/>
                <a:cs typeface="Arial"/>
              </a:rPr>
              <a:t>li</a:t>
            </a:r>
            <a:r>
              <a:rPr lang="fr-FR" altLang="fr-FR" sz="1200">
                <a:solidFill>
                  <a:schemeClr val="tx1"/>
                </a:solidFill>
                <a:latin typeface="Arial"/>
                <a:cs typeface="Arial"/>
              </a:rPr>
              <a:t>&gt;)</a:t>
            </a:r>
          </a:p>
        </p:txBody>
      </p:sp>
      <p:cxnSp>
        <p:nvCxnSpPr>
          <p:cNvPr id="60" name="Connecteur droit avec flèche 59">
            <a:extLst>
              <a:ext uri="{FF2B5EF4-FFF2-40B4-BE49-F238E27FC236}">
                <a16:creationId xmlns:a16="http://schemas.microsoft.com/office/drawing/2014/main" id="{A3A92366-DCF9-2F2C-E042-0E8253F9F3F6}"/>
              </a:ext>
            </a:extLst>
          </p:cNvPr>
          <p:cNvCxnSpPr>
            <a:cxnSpLocks/>
            <a:stCxn id="59" idx="0"/>
          </p:cNvCxnSpPr>
          <p:nvPr/>
        </p:nvCxnSpPr>
        <p:spPr>
          <a:xfrm>
            <a:off x="4603134" y="3080167"/>
            <a:ext cx="2328475" cy="88784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64" name="ZoneTexte 63">
            <a:extLst>
              <a:ext uri="{FF2B5EF4-FFF2-40B4-BE49-F238E27FC236}">
                <a16:creationId xmlns:a16="http://schemas.microsoft.com/office/drawing/2014/main" id="{ECB162AF-E64F-E740-0A9D-D562F830A1F3}"/>
              </a:ext>
            </a:extLst>
          </p:cNvPr>
          <p:cNvSpPr txBox="1"/>
          <p:nvPr/>
        </p:nvSpPr>
        <p:spPr>
          <a:xfrm>
            <a:off x="239284" y="4155926"/>
            <a:ext cx="2450796"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L</a:t>
            </a:r>
            <a:r>
              <a:rPr kumimoji="0" lang="fr-FR" altLang="fr-FR" sz="1600" b="0" i="0" u="none" strike="noStrike" cap="none" normalizeH="0" baseline="0">
                <a:ln>
                  <a:noFill/>
                </a:ln>
                <a:solidFill>
                  <a:schemeClr val="tx1"/>
                </a:solidFill>
                <a:effectLst/>
                <a:latin typeface="Arial" panose="020B0604020202020204" pitchFamily="34" charset="0"/>
              </a:rPr>
              <a:t>iste des différentes </a:t>
            </a:r>
          </a:p>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régions de la page (</a:t>
            </a:r>
            <a:r>
              <a:rPr kumimoji="0" lang="fr-FR" altLang="fr-FR" sz="1600" b="0" i="0" u="none" strike="noStrike" cap="none" normalizeH="0" baseline="0" err="1">
                <a:ln>
                  <a:noFill/>
                </a:ln>
                <a:solidFill>
                  <a:schemeClr val="tx1"/>
                </a:solidFill>
                <a:effectLst/>
                <a:latin typeface="Arial" panose="020B0604020202020204" pitchFamily="34" charset="0"/>
              </a:rPr>
              <a:t>landmarks</a:t>
            </a:r>
            <a:r>
              <a:rPr kumimoji="0" lang="fr-FR" altLang="fr-FR" sz="1600" b="0" i="0" u="none" strike="noStrike" cap="none" normalizeH="0" baseline="0">
                <a:ln>
                  <a:noFill/>
                </a:ln>
                <a:solidFill>
                  <a:schemeClr val="tx1"/>
                </a:solidFill>
                <a:effectLst/>
                <a:latin typeface="Arial" panose="020B0604020202020204" pitchFamily="34" charset="0"/>
              </a:rPr>
              <a:t>)</a:t>
            </a:r>
          </a:p>
        </p:txBody>
      </p:sp>
      <p:sp>
        <p:nvSpPr>
          <p:cNvPr id="65" name="Rectangle : coins arrondis 64">
            <a:extLst>
              <a:ext uri="{FF2B5EF4-FFF2-40B4-BE49-F238E27FC236}">
                <a16:creationId xmlns:a16="http://schemas.microsoft.com/office/drawing/2014/main" id="{AAF101CC-F041-9101-6F1B-83A913ED770B}"/>
              </a:ext>
            </a:extLst>
          </p:cNvPr>
          <p:cNvSpPr/>
          <p:nvPr/>
        </p:nvSpPr>
        <p:spPr>
          <a:xfrm>
            <a:off x="2483767" y="4214345"/>
            <a:ext cx="1020643" cy="296754"/>
          </a:xfrm>
          <a:prstGeom prst="roundRect">
            <a:avLst/>
          </a:prstGeom>
          <a:ln w="28575">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a:solidFill>
                  <a:schemeClr val="tx1"/>
                </a:solidFill>
                <a:latin typeface="Arial"/>
                <a:cs typeface="Arial"/>
              </a:rPr>
              <a:t>&lt;</a:t>
            </a:r>
            <a:r>
              <a:rPr lang="fr-FR" altLang="fr-FR" sz="1200">
                <a:solidFill>
                  <a:schemeClr val="tx1"/>
                </a:solidFill>
                <a:latin typeface="Courier New"/>
                <a:cs typeface="Courier New"/>
              </a:rPr>
              <a:t>header</a:t>
            </a:r>
            <a:r>
              <a:rPr lang="fr-FR" altLang="fr-FR" sz="1200">
                <a:solidFill>
                  <a:schemeClr val="tx1"/>
                </a:solidFill>
                <a:latin typeface="Arial"/>
                <a:cs typeface="Arial"/>
              </a:rPr>
              <a:t>&gt;</a:t>
            </a:r>
          </a:p>
        </p:txBody>
      </p:sp>
      <p:sp>
        <p:nvSpPr>
          <p:cNvPr id="66" name="Rectangle 65">
            <a:extLst>
              <a:ext uri="{FF2B5EF4-FFF2-40B4-BE49-F238E27FC236}">
                <a16:creationId xmlns:a16="http://schemas.microsoft.com/office/drawing/2014/main" id="{AA6266A6-B291-D551-1F03-149599BCA83E}"/>
              </a:ext>
            </a:extLst>
          </p:cNvPr>
          <p:cNvSpPr/>
          <p:nvPr/>
        </p:nvSpPr>
        <p:spPr>
          <a:xfrm>
            <a:off x="3684530" y="4208299"/>
            <a:ext cx="930407" cy="5847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ltLang="fr-FR" sz="1200">
                <a:solidFill>
                  <a:srgbClr val="000000"/>
                </a:solidFill>
                <a:latin typeface="Arial"/>
                <a:cs typeface="Arial"/>
              </a:rPr>
              <a:t>Barre de navigation&lt;</a:t>
            </a:r>
            <a:r>
              <a:rPr lang="fr-FR" altLang="fr-FR" sz="1200" err="1">
                <a:solidFill>
                  <a:srgbClr val="000000"/>
                </a:solidFill>
                <a:latin typeface="Courier New"/>
                <a:cs typeface="Arial"/>
              </a:rPr>
              <a:t>nav</a:t>
            </a:r>
            <a:r>
              <a:rPr lang="fr-FR" altLang="fr-FR" sz="1200">
                <a:solidFill>
                  <a:srgbClr val="000000"/>
                </a:solidFill>
                <a:latin typeface="Arial"/>
                <a:cs typeface="Arial"/>
              </a:rPr>
              <a:t>&gt;</a:t>
            </a:r>
          </a:p>
        </p:txBody>
      </p:sp>
      <p:cxnSp>
        <p:nvCxnSpPr>
          <p:cNvPr id="9" name="Connecteur droit avec flèche 8">
            <a:extLst>
              <a:ext uri="{FF2B5EF4-FFF2-40B4-BE49-F238E27FC236}">
                <a16:creationId xmlns:a16="http://schemas.microsoft.com/office/drawing/2014/main" id="{3BC0A093-3486-110D-DCB4-5D30DDF2A3D4}"/>
              </a:ext>
            </a:extLst>
          </p:cNvPr>
          <p:cNvCxnSpPr>
            <a:cxnSpLocks/>
            <a:stCxn id="7" idx="0"/>
          </p:cNvCxnSpPr>
          <p:nvPr/>
        </p:nvCxnSpPr>
        <p:spPr>
          <a:xfrm>
            <a:off x="4603135" y="2209936"/>
            <a:ext cx="686007" cy="887196"/>
          </a:xfrm>
          <a:prstGeom prst="straightConnector1">
            <a:avLst/>
          </a:prstGeom>
          <a:ln>
            <a:solidFill>
              <a:schemeClr val="bg2"/>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 avec coin rogné 6">
            <a:extLst>
              <a:ext uri="{FF2B5EF4-FFF2-40B4-BE49-F238E27FC236}">
                <a16:creationId xmlns:a16="http://schemas.microsoft.com/office/drawing/2014/main" id="{BBDD2003-4E62-429D-E266-249DC4845839}"/>
              </a:ext>
            </a:extLst>
          </p:cNvPr>
          <p:cNvSpPr/>
          <p:nvPr/>
        </p:nvSpPr>
        <p:spPr>
          <a:xfrm>
            <a:off x="2483768" y="2061559"/>
            <a:ext cx="2119367" cy="296754"/>
          </a:xfrm>
          <a:prstGeom prst="snip1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Titre de niveau </a:t>
            </a:r>
            <a:r>
              <a:rPr lang="fr-FR" altLang="fr-FR" sz="1200">
                <a:solidFill>
                  <a:schemeClr val="tx1"/>
                </a:solidFill>
                <a:latin typeface="Arial"/>
                <a:cs typeface="Arial"/>
              </a:rPr>
              <a:t>2</a:t>
            </a:r>
            <a:r>
              <a:rPr kumimoji="0" lang="fr-FR" altLang="fr-FR" sz="1200" b="0" i="0" u="none" strike="noStrike" cap="none" normalizeH="0" baseline="0">
                <a:ln>
                  <a:noFill/>
                </a:ln>
                <a:solidFill>
                  <a:schemeClr val="tx1"/>
                </a:solidFill>
                <a:effectLst/>
                <a:latin typeface="Arial"/>
                <a:cs typeface="Arial"/>
              </a:rPr>
              <a:t>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h2</a:t>
            </a:r>
            <a:r>
              <a:rPr kumimoji="0" lang="fr-FR" altLang="fr-FR" sz="1200" b="0" i="0" u="none" strike="noStrike" cap="none" normalizeH="0" baseline="0">
                <a:ln>
                  <a:noFill/>
                </a:ln>
                <a:solidFill>
                  <a:schemeClr val="tx1"/>
                </a:solidFill>
                <a:effectLst/>
                <a:latin typeface="Arial"/>
                <a:cs typeface="Arial"/>
              </a:rPr>
              <a:t>&gt;)</a:t>
            </a:r>
          </a:p>
        </p:txBody>
      </p:sp>
      <p:cxnSp>
        <p:nvCxnSpPr>
          <p:cNvPr id="57" name="Connecteur droit avec flèche 56">
            <a:extLst>
              <a:ext uri="{FF2B5EF4-FFF2-40B4-BE49-F238E27FC236}">
                <a16:creationId xmlns:a16="http://schemas.microsoft.com/office/drawing/2014/main" id="{7B447786-F1A4-F572-A194-F44A89D45952}"/>
              </a:ext>
            </a:extLst>
          </p:cNvPr>
          <p:cNvCxnSpPr>
            <a:cxnSpLocks/>
          </p:cNvCxnSpPr>
          <p:nvPr/>
        </p:nvCxnSpPr>
        <p:spPr>
          <a:xfrm flipV="1">
            <a:off x="4614937" y="2451178"/>
            <a:ext cx="1826333" cy="22172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 coins arrondis 23">
            <a:extLst>
              <a:ext uri="{FF2B5EF4-FFF2-40B4-BE49-F238E27FC236}">
                <a16:creationId xmlns:a16="http://schemas.microsoft.com/office/drawing/2014/main" id="{57DD1B28-4229-F6CE-E26B-930F765F879D}"/>
              </a:ext>
            </a:extLst>
          </p:cNvPr>
          <p:cNvSpPr/>
          <p:nvPr/>
        </p:nvSpPr>
        <p:spPr>
          <a:xfrm>
            <a:off x="4716016" y="470580"/>
            <a:ext cx="4197468" cy="1305336"/>
          </a:xfrm>
          <a:prstGeom prst="roundRect">
            <a:avLst/>
          </a:prstGeom>
          <a:noFill/>
          <a:ln w="28575">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endParaRPr lang="fr-FR" sz="120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095F0A41-D9DF-95F8-8323-16828C18B6A1}"/>
              </a:ext>
            </a:extLst>
          </p:cNvPr>
          <p:cNvSpPr/>
          <p:nvPr/>
        </p:nvSpPr>
        <p:spPr>
          <a:xfrm>
            <a:off x="4860032" y="555526"/>
            <a:ext cx="3888432" cy="288032"/>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8516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12C9508-93F5-A123-080A-0B6B1BF962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4824" y="-219085"/>
            <a:ext cx="4389664" cy="5144138"/>
          </a:xfrm>
          <a:prstGeom prst="rect">
            <a:avLst/>
          </a:prstGeom>
        </p:spPr>
      </p:pic>
      <p:sp>
        <p:nvSpPr>
          <p:cNvPr id="8" name="ZoneTexte 7">
            <a:extLst>
              <a:ext uri="{FF2B5EF4-FFF2-40B4-BE49-F238E27FC236}">
                <a16:creationId xmlns:a16="http://schemas.microsoft.com/office/drawing/2014/main" id="{859EF6B9-7A3D-90D3-E148-A09D5B7A04E9}"/>
              </a:ext>
            </a:extLst>
          </p:cNvPr>
          <p:cNvSpPr txBox="1"/>
          <p:nvPr/>
        </p:nvSpPr>
        <p:spPr>
          <a:xfrm>
            <a:off x="205988" y="1993842"/>
            <a:ext cx="2790056"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Nom accessible</a:t>
            </a:r>
            <a:endParaRPr kumimoji="0" lang="fr-FR" altLang="fr-FR" sz="1600" b="0" i="0" u="none" strike="noStrike" cap="none" normalizeH="0" baseline="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0DD24EEE-528D-149B-FE12-CE90411F6953}"/>
              </a:ext>
            </a:extLst>
          </p:cNvPr>
          <p:cNvCxnSpPr>
            <a:cxnSpLocks/>
          </p:cNvCxnSpPr>
          <p:nvPr/>
        </p:nvCxnSpPr>
        <p:spPr>
          <a:xfrm flipV="1">
            <a:off x="4316876" y="1801063"/>
            <a:ext cx="627358" cy="11968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0" name="ZoneTexte 19">
            <a:extLst>
              <a:ext uri="{FF2B5EF4-FFF2-40B4-BE49-F238E27FC236}">
                <a16:creationId xmlns:a16="http://schemas.microsoft.com/office/drawing/2014/main" id="{245255D7-3E20-0A14-7A9C-2B672689E120}"/>
              </a:ext>
            </a:extLst>
          </p:cNvPr>
          <p:cNvSpPr txBox="1"/>
          <p:nvPr/>
        </p:nvSpPr>
        <p:spPr>
          <a:xfrm>
            <a:off x="210639" y="2779900"/>
            <a:ext cx="3178564"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Ordre de lecture/vocalisation</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21" name="Rectangle : avec coin rogné 20">
            <a:extLst>
              <a:ext uri="{FF2B5EF4-FFF2-40B4-BE49-F238E27FC236}">
                <a16:creationId xmlns:a16="http://schemas.microsoft.com/office/drawing/2014/main" id="{A1DBBD4C-0522-2552-B7D6-74AF2315FABF}"/>
              </a:ext>
            </a:extLst>
          </p:cNvPr>
          <p:cNvSpPr/>
          <p:nvPr/>
        </p:nvSpPr>
        <p:spPr>
          <a:xfrm>
            <a:off x="1971893" y="1920743"/>
            <a:ext cx="2344983" cy="646331"/>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r>
              <a:rPr lang="fr-FR" altLang="fr-FR" sz="1200">
                <a:latin typeface="Arial" panose="020B0604020202020204" pitchFamily="34" charset="0"/>
              </a:rPr>
              <a:t>alternative = "</a:t>
            </a:r>
            <a:r>
              <a:rPr lang="fr-FR" altLang="fr-FR" sz="1200" err="1">
                <a:latin typeface="Arial" panose="020B0604020202020204" pitchFamily="34" charset="0"/>
              </a:rPr>
              <a:t>Ecoutez</a:t>
            </a:r>
            <a:r>
              <a:rPr lang="fr-FR" altLang="fr-FR" sz="1200">
                <a:latin typeface="Arial" panose="020B0604020202020204" pitchFamily="34" charset="0"/>
              </a:rPr>
              <a:t> le texte avec </a:t>
            </a:r>
            <a:r>
              <a:rPr lang="fr-FR" altLang="fr-FR" sz="1200" err="1">
                <a:latin typeface="Arial" panose="020B0604020202020204" pitchFamily="34" charset="0"/>
              </a:rPr>
              <a:t>ReadSpeaker</a:t>
            </a:r>
            <a:r>
              <a:rPr lang="fr-FR" altLang="fr-FR" sz="1200">
                <a:latin typeface="Arial" panose="020B0604020202020204" pitchFamily="34" charset="0"/>
              </a:rPr>
              <a:t> </a:t>
            </a:r>
            <a:r>
              <a:rPr lang="fr-FR" altLang="fr-FR" sz="1200" err="1">
                <a:latin typeface="Arial" panose="020B0604020202020204" pitchFamily="34" charset="0"/>
              </a:rPr>
              <a:t>webReader</a:t>
            </a:r>
            <a:r>
              <a:rPr lang="fr-FR" altLang="fr-FR" sz="1200">
                <a:latin typeface="Arial" panose="020B0604020202020204" pitchFamily="34" charset="0"/>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ABAF8375-F9DE-D4C3-D3BE-038A5486A3DD}"/>
              </a:ext>
            </a:extLst>
          </p:cNvPr>
          <p:cNvSpPr txBox="1"/>
          <p:nvPr/>
        </p:nvSpPr>
        <p:spPr>
          <a:xfrm>
            <a:off x="213807" y="1084337"/>
            <a:ext cx="3183215" cy="58477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O</a:t>
            </a:r>
            <a:r>
              <a:rPr kumimoji="0" lang="fr-FR" altLang="fr-FR" sz="1600" b="0" i="0" u="none" strike="noStrike" cap="none" normalizeH="0" baseline="0">
                <a:ln>
                  <a:noFill/>
                </a:ln>
                <a:solidFill>
                  <a:schemeClr val="tx1"/>
                </a:solidFill>
                <a:effectLst/>
                <a:latin typeface="Arial" panose="020B0604020202020204" pitchFamily="34" charset="0"/>
              </a:rPr>
              <a:t>rdre de déplacement du </a:t>
            </a:r>
            <a:br>
              <a:rPr kumimoji="0" lang="fr-FR" altLang="fr-FR" sz="1600" b="0" i="0" u="none" strike="noStrike" cap="none" normalizeH="0" baseline="0">
                <a:ln>
                  <a:noFill/>
                </a:ln>
                <a:solidFill>
                  <a:schemeClr val="tx1"/>
                </a:solidFill>
                <a:effectLst/>
                <a:latin typeface="Arial" panose="020B0604020202020204" pitchFamily="34" charset="0"/>
              </a:rPr>
            </a:br>
            <a:r>
              <a:rPr kumimoji="0" lang="fr-FR" altLang="fr-FR" sz="1600" b="0" i="0" u="none" strike="noStrike" cap="none" normalizeH="0" baseline="0">
                <a:ln>
                  <a:noFill/>
                </a:ln>
                <a:solidFill>
                  <a:schemeClr val="tx1"/>
                </a:solidFill>
                <a:effectLst/>
                <a:latin typeface="Arial" panose="020B0604020202020204" pitchFamily="34" charset="0"/>
              </a:rPr>
              <a:t>focus et sa visibilité</a:t>
            </a:r>
          </a:p>
        </p:txBody>
      </p:sp>
      <p:sp>
        <p:nvSpPr>
          <p:cNvPr id="10" name="Bulle narrative : ronde 4">
            <a:extLst>
              <a:ext uri="{FF2B5EF4-FFF2-40B4-BE49-F238E27FC236}">
                <a16:creationId xmlns:a16="http://schemas.microsoft.com/office/drawing/2014/main" id="{3C378049-3030-E4C8-B100-1F12BADF0FE1}"/>
              </a:ext>
            </a:extLst>
          </p:cNvPr>
          <p:cNvSpPr/>
          <p:nvPr/>
        </p:nvSpPr>
        <p:spPr>
          <a:xfrm flipH="1">
            <a:off x="4868278" y="2859782"/>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endParaRPr lang="fr-FR" sz="1600">
              <a:solidFill>
                <a:srgbClr val="000000"/>
              </a:solidFill>
            </a:endParaRPr>
          </a:p>
        </p:txBody>
      </p:sp>
      <p:sp>
        <p:nvSpPr>
          <p:cNvPr id="11" name="Bulle narrative : ronde 4">
            <a:extLst>
              <a:ext uri="{FF2B5EF4-FFF2-40B4-BE49-F238E27FC236}">
                <a16:creationId xmlns:a16="http://schemas.microsoft.com/office/drawing/2014/main" id="{E38045C0-2442-203D-2770-C0FB5911FCE8}"/>
              </a:ext>
            </a:extLst>
          </p:cNvPr>
          <p:cNvSpPr/>
          <p:nvPr/>
        </p:nvSpPr>
        <p:spPr>
          <a:xfrm flipH="1">
            <a:off x="4861955" y="3219822"/>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2</a:t>
            </a:r>
            <a:endParaRPr lang="fr-FR" sz="1600">
              <a:solidFill>
                <a:srgbClr val="000000"/>
              </a:solidFill>
            </a:endParaRPr>
          </a:p>
        </p:txBody>
      </p:sp>
      <p:sp>
        <p:nvSpPr>
          <p:cNvPr id="13" name="Bulle narrative : ronde 4">
            <a:extLst>
              <a:ext uri="{FF2B5EF4-FFF2-40B4-BE49-F238E27FC236}">
                <a16:creationId xmlns:a16="http://schemas.microsoft.com/office/drawing/2014/main" id="{88F7A18C-4196-AAE6-C5B8-926699AB7C84}"/>
              </a:ext>
            </a:extLst>
          </p:cNvPr>
          <p:cNvSpPr/>
          <p:nvPr/>
        </p:nvSpPr>
        <p:spPr>
          <a:xfrm flipH="1">
            <a:off x="6732240" y="2844583"/>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3</a:t>
            </a:r>
            <a:endParaRPr lang="fr-FR" sz="1600">
              <a:solidFill>
                <a:srgbClr val="000000"/>
              </a:solidFill>
            </a:endParaRPr>
          </a:p>
        </p:txBody>
      </p:sp>
      <p:sp>
        <p:nvSpPr>
          <p:cNvPr id="14" name="Bulle narrative : ronde 4">
            <a:extLst>
              <a:ext uri="{FF2B5EF4-FFF2-40B4-BE49-F238E27FC236}">
                <a16:creationId xmlns:a16="http://schemas.microsoft.com/office/drawing/2014/main" id="{EAC798FA-C13A-208B-2D02-309787BB6077}"/>
              </a:ext>
            </a:extLst>
          </p:cNvPr>
          <p:cNvSpPr/>
          <p:nvPr/>
        </p:nvSpPr>
        <p:spPr>
          <a:xfrm flipH="1">
            <a:off x="3344696" y="2840467"/>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endParaRPr lang="fr-FR" sz="1600">
              <a:solidFill>
                <a:srgbClr val="000000"/>
              </a:solidFill>
            </a:endParaRPr>
          </a:p>
        </p:txBody>
      </p:sp>
      <p:sp>
        <p:nvSpPr>
          <p:cNvPr id="15" name="Rectangle 14">
            <a:extLst>
              <a:ext uri="{FF2B5EF4-FFF2-40B4-BE49-F238E27FC236}">
                <a16:creationId xmlns:a16="http://schemas.microsoft.com/office/drawing/2014/main" id="{1653B542-6BD1-1291-EF47-BADC20E5EF88}"/>
              </a:ext>
            </a:extLst>
          </p:cNvPr>
          <p:cNvSpPr/>
          <p:nvPr/>
        </p:nvSpPr>
        <p:spPr>
          <a:xfrm>
            <a:off x="3344696" y="1188079"/>
            <a:ext cx="308064" cy="28803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p>
        </p:txBody>
      </p:sp>
      <p:sp>
        <p:nvSpPr>
          <p:cNvPr id="17" name="Rectangle 16">
            <a:extLst>
              <a:ext uri="{FF2B5EF4-FFF2-40B4-BE49-F238E27FC236}">
                <a16:creationId xmlns:a16="http://schemas.microsoft.com/office/drawing/2014/main" id="{16F48C56-14AB-6DB8-A72D-501F10469F33}"/>
              </a:ext>
            </a:extLst>
          </p:cNvPr>
          <p:cNvSpPr/>
          <p:nvPr/>
        </p:nvSpPr>
        <p:spPr>
          <a:xfrm>
            <a:off x="5139832"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p>
        </p:txBody>
      </p:sp>
      <p:sp>
        <p:nvSpPr>
          <p:cNvPr id="18" name="Rectangle 17">
            <a:extLst>
              <a:ext uri="{FF2B5EF4-FFF2-40B4-BE49-F238E27FC236}">
                <a16:creationId xmlns:a16="http://schemas.microsoft.com/office/drawing/2014/main" id="{547084E9-8589-9230-43BF-3342F29A3A1E}"/>
              </a:ext>
            </a:extLst>
          </p:cNvPr>
          <p:cNvSpPr/>
          <p:nvPr/>
        </p:nvSpPr>
        <p:spPr>
          <a:xfrm>
            <a:off x="5508104"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2</a:t>
            </a:r>
          </a:p>
        </p:txBody>
      </p:sp>
      <p:sp>
        <p:nvSpPr>
          <p:cNvPr id="19" name="Rectangle 18">
            <a:extLst>
              <a:ext uri="{FF2B5EF4-FFF2-40B4-BE49-F238E27FC236}">
                <a16:creationId xmlns:a16="http://schemas.microsoft.com/office/drawing/2014/main" id="{60A01BD6-9831-5B18-EA35-3B1AAAC7EA7E}"/>
              </a:ext>
            </a:extLst>
          </p:cNvPr>
          <p:cNvSpPr/>
          <p:nvPr/>
        </p:nvSpPr>
        <p:spPr>
          <a:xfrm>
            <a:off x="5796136"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3</a:t>
            </a:r>
          </a:p>
        </p:txBody>
      </p:sp>
      <p:sp>
        <p:nvSpPr>
          <p:cNvPr id="7" name="Titre 2">
            <a:extLst>
              <a:ext uri="{FF2B5EF4-FFF2-40B4-BE49-F238E27FC236}">
                <a16:creationId xmlns:a16="http://schemas.microsoft.com/office/drawing/2014/main" id="{DD5F5427-30C9-71A3-58F1-5083A97B551F}"/>
              </a:ext>
            </a:extLst>
          </p:cNvPr>
          <p:cNvSpPr txBox="1">
            <a:spLocks/>
          </p:cNvSpPr>
          <p:nvPr/>
        </p:nvSpPr>
        <p:spPr>
          <a:xfrm>
            <a:off x="395536" y="267494"/>
            <a:ext cx="4041651" cy="743744"/>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solidFill>
                  <a:schemeClr val="accent1"/>
                </a:solidFill>
              </a:rPr>
              <a:t>Exemples d’annotations</a:t>
            </a:r>
            <a:br>
              <a:rPr lang="fr-FR">
                <a:solidFill>
                  <a:schemeClr val="accent1"/>
                </a:solidFill>
              </a:rPr>
            </a:br>
            <a:r>
              <a:rPr lang="fr-FR">
                <a:solidFill>
                  <a:schemeClr val="accent1"/>
                </a:solidFill>
              </a:rPr>
              <a:t>à rajouter 2/2</a:t>
            </a:r>
          </a:p>
        </p:txBody>
      </p:sp>
      <p:sp>
        <p:nvSpPr>
          <p:cNvPr id="9" name="Bulle narrative : ronde 4">
            <a:extLst>
              <a:ext uri="{FF2B5EF4-FFF2-40B4-BE49-F238E27FC236}">
                <a16:creationId xmlns:a16="http://schemas.microsoft.com/office/drawing/2014/main" id="{C5368288-4CCF-8DAD-5675-B1840E3A6B61}"/>
              </a:ext>
            </a:extLst>
          </p:cNvPr>
          <p:cNvSpPr/>
          <p:nvPr/>
        </p:nvSpPr>
        <p:spPr>
          <a:xfrm flipH="1">
            <a:off x="6682109" y="3147814"/>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a:solidFill>
                  <a:srgbClr val="000000"/>
                </a:solidFill>
              </a:rPr>
              <a:t>4</a:t>
            </a:r>
          </a:p>
        </p:txBody>
      </p:sp>
    </p:spTree>
    <p:extLst>
      <p:ext uri="{BB962C8B-B14F-4D97-AF65-F5344CB8AC3E}">
        <p14:creationId xmlns:p14="http://schemas.microsoft.com/office/powerpoint/2010/main" val="29282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7" grpId="0" animBg="1"/>
      <p:bldP spid="18" grpId="0" animBg="1"/>
      <p:bldP spid="19"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F09E587-0752-06C5-06C2-5B10DA0E48B7}"/>
              </a:ext>
            </a:extLst>
          </p:cNvPr>
          <p:cNvSpPr>
            <a:spLocks noGrp="1"/>
          </p:cNvSpPr>
          <p:nvPr>
            <p:ph type="body" sz="quarter" idx="12"/>
          </p:nvPr>
        </p:nvSpPr>
        <p:spPr/>
        <p:txBody>
          <a:bodyPr>
            <a:normAutofit/>
          </a:bodyPr>
          <a:lstStyle/>
          <a:p>
            <a:endParaRPr lang="fr-FR" sz="5400">
              <a:solidFill>
                <a:schemeClr val="bg2"/>
              </a:solidFill>
            </a:endParaRPr>
          </a:p>
          <a:p>
            <a:r>
              <a:rPr lang="fr-FR" sz="5400">
                <a:solidFill>
                  <a:schemeClr val="bg2"/>
                </a:solidFill>
              </a:rPr>
              <a:t>Se faciliter la vie avec des outils</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Tree>
    <p:extLst>
      <p:ext uri="{BB962C8B-B14F-4D97-AF65-F5344CB8AC3E}">
        <p14:creationId xmlns:p14="http://schemas.microsoft.com/office/powerpoint/2010/main" val="412215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a:xfrm>
            <a:off x="323528" y="1011238"/>
            <a:ext cx="8515350" cy="3365500"/>
          </a:xfrm>
        </p:spPr>
        <p:txBody>
          <a:bodyPr/>
          <a:lstStyle/>
          <a:p>
            <a:pPr marL="285750" indent="-285750">
              <a:lnSpc>
                <a:spcPct val="100000"/>
              </a:lnSpc>
              <a:spcBef>
                <a:spcPts val="400"/>
              </a:spcBef>
              <a:buClr>
                <a:schemeClr val="accent1"/>
              </a:buClr>
              <a:buSzPct val="125000"/>
              <a:buFont typeface="Wingdings" panose="05000000000000000000" pitchFamily="2" charset="2"/>
              <a:buChar char="q"/>
            </a:pPr>
            <a:r>
              <a:rPr lang="fr-FR" sz="1800" dirty="0">
                <a:solidFill>
                  <a:schemeClr val="tx1"/>
                </a:solidFill>
              </a:rPr>
              <a:t>Rajouter du texte à part de la maquette</a:t>
            </a:r>
          </a:p>
          <a:p>
            <a:pPr marL="266700">
              <a:lnSpc>
                <a:spcPct val="100000"/>
              </a:lnSpc>
              <a:spcBef>
                <a:spcPts val="400"/>
              </a:spcBef>
              <a:buClr>
                <a:schemeClr val="accent1"/>
              </a:buClr>
              <a:buSzPct val="125000"/>
            </a:pPr>
            <a:r>
              <a:rPr lang="fr-FR" sz="1800" dirty="0">
                <a:latin typeface="Helvetica 55 Roman" panose="020B0604020202020204" pitchFamily="34" charset="0"/>
              </a:rPr>
              <a:t>ou</a:t>
            </a:r>
            <a:endParaRPr lang="fr-FR" sz="1800" dirty="0">
              <a:solidFill>
                <a:schemeClr val="tx1"/>
              </a:solidFill>
              <a:latin typeface="Helvetica 55 Roman" panose="020B0604020202020204" pitchFamily="34" charset="0"/>
            </a:endParaRPr>
          </a:p>
          <a:p>
            <a:pPr marL="285750" indent="-285750">
              <a:lnSpc>
                <a:spcPct val="100000"/>
              </a:lnSpc>
              <a:spcBef>
                <a:spcPts val="400"/>
              </a:spcBef>
              <a:buClr>
                <a:schemeClr val="accent1"/>
              </a:buClr>
              <a:buSzPct val="125000"/>
              <a:buFont typeface="Wingdings" panose="05000000000000000000" pitchFamily="2" charset="2"/>
              <a:buChar char="q"/>
            </a:pPr>
            <a:r>
              <a:rPr lang="fr-FR" sz="1800" dirty="0">
                <a:solidFill>
                  <a:schemeClr val="tx1"/>
                </a:solidFill>
              </a:rPr>
              <a:t>Insérer des commentaires directement dans la maquette</a:t>
            </a:r>
          </a:p>
          <a:p>
            <a:pPr marL="285750" indent="-285750">
              <a:lnSpc>
                <a:spcPct val="100000"/>
              </a:lnSpc>
              <a:spcBef>
                <a:spcPts val="1800"/>
              </a:spcBef>
              <a:buClr>
                <a:schemeClr val="accent1"/>
              </a:buClr>
              <a:buSzPct val="125000"/>
              <a:buFont typeface="Wingdings" panose="05000000000000000000" pitchFamily="2" charset="2"/>
              <a:buChar char="q"/>
            </a:pPr>
            <a:endParaRPr lang="fr-FR" sz="1800" dirty="0"/>
          </a:p>
          <a:p>
            <a:pPr>
              <a:lnSpc>
                <a:spcPct val="100000"/>
              </a:lnSpc>
              <a:spcBef>
                <a:spcPts val="1800"/>
              </a:spcBef>
              <a:buClr>
                <a:schemeClr val="accent1"/>
              </a:buClr>
              <a:buSzPct val="125000"/>
            </a:pPr>
            <a:r>
              <a:rPr lang="fr-FR" sz="1800" dirty="0">
                <a:solidFill>
                  <a:schemeClr val="tx1"/>
                </a:solidFill>
              </a:rPr>
              <a:t>Annotation avec puces de renvoi</a:t>
            </a: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05122" y="267494"/>
            <a:ext cx="7075190" cy="743744"/>
          </a:xfrm>
        </p:spPr>
        <p:txBody>
          <a:bodyPr/>
          <a:lstStyle/>
          <a:p>
            <a:r>
              <a:rPr lang="fr-FR" sz="2200">
                <a:solidFill>
                  <a:schemeClr val="accent1"/>
                </a:solidFill>
              </a:rPr>
              <a:t>Annoter avec des textes, commentaires</a:t>
            </a:r>
          </a:p>
        </p:txBody>
      </p:sp>
      <p:pic>
        <p:nvPicPr>
          <p:cNvPr id="6" name="Image 5">
            <a:extLst>
              <a:ext uri="{FF2B5EF4-FFF2-40B4-BE49-F238E27FC236}">
                <a16:creationId xmlns:a16="http://schemas.microsoft.com/office/drawing/2014/main" id="{6B282876-1094-4188-8E78-D409CBF010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61922" y="2194559"/>
            <a:ext cx="4766080" cy="28869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87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p:txBody>
          <a:bodyPr vert="horz" lIns="0" tIns="0" rIns="0" bIns="0" rtlCol="0" anchor="t">
            <a:noAutofit/>
          </a:bodyPr>
          <a:lstStyle/>
          <a:p>
            <a:r>
              <a:rPr lang="fr-FR" sz="1600">
                <a:latin typeface="Helvetica 75 Bold"/>
              </a:rPr>
              <a:t>Des icônes prêts à l’emploi, utilisables directement dans tous les contextes.</a:t>
            </a:r>
          </a:p>
          <a:p>
            <a:endParaRPr lang="fr-FR" sz="1600">
              <a:solidFill>
                <a:schemeClr val="tx1"/>
              </a:solidFill>
            </a:endParaRPr>
          </a:p>
          <a:p>
            <a:endParaRPr lang="fr-FR" sz="1600"/>
          </a:p>
          <a:p>
            <a:r>
              <a:rPr lang="fr-FR" sz="1600">
                <a:latin typeface="Helvetica 75 Bold"/>
              </a:rPr>
              <a:t>Quelques toolkits :</a:t>
            </a:r>
          </a:p>
          <a:p>
            <a:pPr marL="285750" indent="-285750">
              <a:buClr>
                <a:schemeClr val="tx1"/>
              </a:buClr>
              <a:buSzPct val="100000"/>
              <a:buFontTx/>
              <a:buChar char="-"/>
            </a:pPr>
            <a:r>
              <a:rPr lang="fr-FR" sz="1600">
                <a:latin typeface="Helvetica 65 Medium"/>
                <a:hlinkClick r:id="rId3"/>
              </a:rPr>
              <a:t>Deque</a:t>
            </a:r>
            <a:endParaRPr lang="fr-FR" sz="1600">
              <a:latin typeface="Helvetica 65 Medium"/>
            </a:endParaRPr>
          </a:p>
          <a:p>
            <a:pPr marL="285750" indent="-285750">
              <a:buClr>
                <a:schemeClr val="tx1"/>
              </a:buClr>
              <a:buSzPct val="100000"/>
              <a:buFontTx/>
              <a:buChar char="-"/>
            </a:pPr>
            <a:r>
              <a:rPr lang="fr-FR" sz="1600">
                <a:latin typeface="Helvetica 65 Medium"/>
                <a:hlinkClick r:id="rId4">
                  <a:extLst>
                    <a:ext uri="{A12FA001-AC4F-418D-AE19-62706E023703}">
                      <ahyp:hlinkClr xmlns:ahyp="http://schemas.microsoft.com/office/drawing/2018/hyperlinkcolor" val="tx"/>
                    </a:ext>
                  </a:extLst>
                </a:hlinkClick>
              </a:rPr>
              <a:t>Jeremy Elder</a:t>
            </a:r>
            <a:endParaRPr lang="fr-FR" sz="1600">
              <a:latin typeface="Helvetica 65 Medium"/>
            </a:endParaRP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14325" y="267494"/>
            <a:ext cx="5481811" cy="743744"/>
          </a:xfrm>
        </p:spPr>
        <p:txBody>
          <a:bodyPr/>
          <a:lstStyle/>
          <a:p>
            <a:r>
              <a:rPr lang="fr-FR" sz="2200">
                <a:solidFill>
                  <a:schemeClr val="accent1"/>
                </a:solidFill>
              </a:rPr>
              <a:t>Annoter avec des toolkits graphiques</a:t>
            </a:r>
          </a:p>
        </p:txBody>
      </p:sp>
      <p:pic>
        <p:nvPicPr>
          <p:cNvPr id="6" name="Image 5">
            <a:extLst>
              <a:ext uri="{FF2B5EF4-FFF2-40B4-BE49-F238E27FC236}">
                <a16:creationId xmlns:a16="http://schemas.microsoft.com/office/drawing/2014/main" id="{0CA49431-9922-4925-9881-BE70EA3DD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2198" y="1585703"/>
            <a:ext cx="3936433" cy="3365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751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A73163B-D90B-F795-5784-70FCC5E7C9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81299" y="2558061"/>
            <a:ext cx="4572000" cy="2445194"/>
          </a:xfrm>
          <a:prstGeom prst="rect">
            <a:avLst/>
          </a:prstGeom>
          <a:effectLst>
            <a:outerShdw blurRad="50800" dist="38100" dir="2700000" algn="tl" rotWithShape="0">
              <a:prstClr val="black">
                <a:alpha val="40000"/>
              </a:prstClr>
            </a:outerShdw>
          </a:effectLst>
        </p:spPr>
      </p:pic>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a:xfrm>
            <a:off x="314325" y="1011238"/>
            <a:ext cx="8515350" cy="3538537"/>
          </a:xfrm>
        </p:spPr>
        <p:txBody>
          <a:bodyPr/>
          <a:lstStyle/>
          <a:p>
            <a:r>
              <a:rPr lang="fr-FR" sz="1600">
                <a:solidFill>
                  <a:schemeClr val="tx1"/>
                </a:solidFill>
              </a:rPr>
              <a:t>Des kits d’accessibilité (annotations, contraste…) spécifiques pour </a:t>
            </a:r>
            <a:r>
              <a:rPr lang="fr-FR" sz="1600" err="1">
                <a:solidFill>
                  <a:schemeClr val="tx1"/>
                </a:solidFill>
              </a:rPr>
              <a:t>Zeplin</a:t>
            </a:r>
            <a:r>
              <a:rPr lang="fr-FR" sz="1600">
                <a:solidFill>
                  <a:schemeClr val="tx1"/>
                </a:solidFill>
              </a:rPr>
              <a:t>, </a:t>
            </a:r>
            <a:r>
              <a:rPr lang="fr-FR" sz="1600" err="1">
                <a:solidFill>
                  <a:schemeClr val="tx1"/>
                </a:solidFill>
              </a:rPr>
              <a:t>Figma</a:t>
            </a:r>
            <a:r>
              <a:rPr lang="fr-FR" sz="1600">
                <a:solidFill>
                  <a:schemeClr val="tx1"/>
                </a:solidFill>
              </a:rPr>
              <a:t>, </a:t>
            </a:r>
            <a:r>
              <a:rPr lang="fr-FR" sz="1600" err="1">
                <a:solidFill>
                  <a:schemeClr val="tx1"/>
                </a:solidFill>
              </a:rPr>
              <a:t>Scketch</a:t>
            </a:r>
            <a:r>
              <a:rPr lang="fr-FR" sz="1600">
                <a:solidFill>
                  <a:schemeClr val="tx1"/>
                </a:solidFill>
              </a:rPr>
              <a:t>, Illustrator…</a:t>
            </a: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14325" y="267494"/>
            <a:ext cx="8074099" cy="743744"/>
          </a:xfrm>
        </p:spPr>
        <p:txBody>
          <a:bodyPr/>
          <a:lstStyle/>
          <a:p>
            <a:r>
              <a:rPr lang="fr-FR" sz="2200">
                <a:solidFill>
                  <a:schemeClr val="accent1"/>
                </a:solidFill>
              </a:rPr>
              <a:t>Annoter avec des plugins, extensions, fonctionnalités</a:t>
            </a:r>
          </a:p>
        </p:txBody>
      </p:sp>
      <p:pic>
        <p:nvPicPr>
          <p:cNvPr id="6" name="Image 5">
            <a:extLst>
              <a:ext uri="{FF2B5EF4-FFF2-40B4-BE49-F238E27FC236}">
                <a16:creationId xmlns:a16="http://schemas.microsoft.com/office/drawing/2014/main" id="{FE510226-1580-40C9-BCF6-62F55E6ADC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289" y="1531092"/>
            <a:ext cx="2971800" cy="1378486"/>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0F35F7FB-8D35-4AE1-88D3-F20842AF86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265" y="1213245"/>
            <a:ext cx="2132831" cy="2145304"/>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0FC1D5CD-2EE7-46B0-BC76-E7F2D79215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0722" y="1413265"/>
            <a:ext cx="2028953" cy="1817673"/>
          </a:xfrm>
          <a:prstGeom prst="rect">
            <a:avLst/>
          </a:prstGeom>
          <a:effectLst>
            <a:outerShdw blurRad="50800" dist="38100" dir="2700000" algn="tl" rotWithShape="0">
              <a:prstClr val="black">
                <a:alpha val="40000"/>
              </a:prstClr>
            </a:outerShdw>
          </a:effectLst>
        </p:spPr>
      </p:pic>
      <p:sp>
        <p:nvSpPr>
          <p:cNvPr id="5" name="Ellipse 4">
            <a:extLst>
              <a:ext uri="{FF2B5EF4-FFF2-40B4-BE49-F238E27FC236}">
                <a16:creationId xmlns:a16="http://schemas.microsoft.com/office/drawing/2014/main" id="{FDF6E8DA-40AC-9BC1-F97F-2A9FA8FC8D8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70296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A0B37C1D-0DCA-9A80-D454-BDD845FF3BEA}"/>
              </a:ext>
            </a:extLst>
          </p:cNvPr>
          <p:cNvSpPr>
            <a:spLocks noGrp="1"/>
          </p:cNvSpPr>
          <p:nvPr>
            <p:ph idx="1"/>
          </p:nvPr>
        </p:nvSpPr>
        <p:spPr/>
        <p:txBody>
          <a:bodyPr/>
          <a:lstStyle/>
          <a:p>
            <a:pPr marL="285750" indent="-285750">
              <a:buClr>
                <a:schemeClr val="tx1"/>
              </a:buClr>
              <a:buSzPct val="75000"/>
              <a:buFont typeface="Wingdings" panose="05000000000000000000" pitchFamily="2" charset="2"/>
              <a:buChar char="q"/>
            </a:pPr>
            <a:r>
              <a:rPr lang="fr-FR" sz="1800" dirty="0" err="1"/>
              <a:t>Include</a:t>
            </a:r>
            <a:r>
              <a:rPr lang="fr-FR" sz="1800" dirty="0"/>
              <a:t> par eBay</a:t>
            </a:r>
          </a:p>
          <a:p>
            <a:pPr marL="285750" indent="-285750">
              <a:buClr>
                <a:schemeClr val="tx1"/>
              </a:buClr>
              <a:buSzPct val="75000"/>
              <a:buFont typeface="Wingdings" panose="05000000000000000000" pitchFamily="2" charset="2"/>
              <a:buChar char="q"/>
            </a:pPr>
            <a:r>
              <a:rPr lang="fr-FR" sz="1800" dirty="0"/>
              <a:t>AXE for Designers par </a:t>
            </a:r>
            <a:r>
              <a:rPr lang="fr-FR" sz="1800" dirty="0" err="1"/>
              <a:t>Deque</a:t>
            </a:r>
            <a:endParaRPr lang="fr-FR" sz="1800" dirty="0"/>
          </a:p>
          <a:p>
            <a:pPr marL="285750" indent="-285750">
              <a:buClr>
                <a:schemeClr val="tx1"/>
              </a:buClr>
              <a:buSzPct val="75000"/>
              <a:buFont typeface="Wingdings" panose="05000000000000000000" pitchFamily="2" charset="2"/>
              <a:buChar char="q"/>
            </a:pPr>
            <a:r>
              <a:rPr lang="fr-FR" sz="1800" dirty="0"/>
              <a:t>Accessible design with Stark</a:t>
            </a:r>
          </a:p>
          <a:p>
            <a:pPr>
              <a:buClr>
                <a:schemeClr val="tx1"/>
              </a:buClr>
              <a:buSzPct val="75000"/>
            </a:pPr>
            <a:r>
              <a:rPr lang="fr-FR" sz="1800" dirty="0"/>
              <a:t>Pour Figma </a:t>
            </a:r>
          </a:p>
          <a:p>
            <a:endParaRPr lang="fr-FR" dirty="0"/>
          </a:p>
          <a:p>
            <a:r>
              <a:rPr lang="fr-FR" dirty="0"/>
              <a:t>À la fois, outil d’annotation </a:t>
            </a:r>
            <a:br>
              <a:rPr lang="fr-FR" dirty="0"/>
            </a:br>
            <a:r>
              <a:rPr lang="fr-FR" dirty="0"/>
              <a:t>et de tests automatiques d’accessibilité</a:t>
            </a:r>
          </a:p>
          <a:p>
            <a:endParaRPr lang="fr-FR" dirty="0"/>
          </a:p>
          <a:p>
            <a:r>
              <a:rPr lang="fr-FR" dirty="0"/>
              <a:t>Tout cela évolue très vite</a:t>
            </a:r>
            <a:br>
              <a:rPr lang="fr-FR" dirty="0"/>
            </a:br>
            <a:r>
              <a:rPr lang="fr-FR" dirty="0"/>
              <a:t>mais ce sont de super outils </a:t>
            </a:r>
            <a:br>
              <a:rPr lang="fr-FR" dirty="0"/>
            </a:br>
            <a:r>
              <a:rPr lang="fr-FR" dirty="0"/>
              <a:t>qui vous facilite la vie !</a:t>
            </a:r>
          </a:p>
        </p:txBody>
      </p:sp>
      <p:sp>
        <p:nvSpPr>
          <p:cNvPr id="5" name="Titre 4">
            <a:extLst>
              <a:ext uri="{FF2B5EF4-FFF2-40B4-BE49-F238E27FC236}">
                <a16:creationId xmlns:a16="http://schemas.microsoft.com/office/drawing/2014/main" id="{C8B11EED-02D8-8A98-21D6-AB7CC3C32182}"/>
              </a:ext>
            </a:extLst>
          </p:cNvPr>
          <p:cNvSpPr>
            <a:spLocks noGrp="1"/>
          </p:cNvSpPr>
          <p:nvPr>
            <p:ph type="title"/>
          </p:nvPr>
        </p:nvSpPr>
        <p:spPr/>
        <p:txBody>
          <a:bodyPr/>
          <a:lstStyle/>
          <a:p>
            <a:r>
              <a:rPr lang="fr-FR"/>
              <a:t>Les plugins avec tout dedans !</a:t>
            </a:r>
          </a:p>
        </p:txBody>
      </p:sp>
      <p:pic>
        <p:nvPicPr>
          <p:cNvPr id="4" name="Image 3">
            <a:extLst>
              <a:ext uri="{FF2B5EF4-FFF2-40B4-BE49-F238E27FC236}">
                <a16:creationId xmlns:a16="http://schemas.microsoft.com/office/drawing/2014/main" id="{9B1443BF-1525-13B1-4A7D-68882F27182E}"/>
              </a:ext>
            </a:extLst>
          </p:cNvPr>
          <p:cNvPicPr>
            <a:picLocks noChangeAspect="1"/>
          </p:cNvPicPr>
          <p:nvPr/>
        </p:nvPicPr>
        <p:blipFill>
          <a:blip r:embed="rId2"/>
          <a:stretch>
            <a:fillRect/>
          </a:stretch>
        </p:blipFill>
        <p:spPr>
          <a:xfrm>
            <a:off x="4331787" y="329482"/>
            <a:ext cx="3815715" cy="1907858"/>
          </a:xfrm>
          <a:prstGeom prst="rect">
            <a:avLst/>
          </a:prstGeom>
        </p:spPr>
      </p:pic>
      <p:pic>
        <p:nvPicPr>
          <p:cNvPr id="7" name="Image 6">
            <a:extLst>
              <a:ext uri="{FF2B5EF4-FFF2-40B4-BE49-F238E27FC236}">
                <a16:creationId xmlns:a16="http://schemas.microsoft.com/office/drawing/2014/main" id="{726B4D8E-B927-640B-6DB3-DF4CDC3794A2}"/>
              </a:ext>
            </a:extLst>
          </p:cNvPr>
          <p:cNvPicPr>
            <a:picLocks noChangeAspect="1"/>
          </p:cNvPicPr>
          <p:nvPr/>
        </p:nvPicPr>
        <p:blipFill>
          <a:blip r:embed="rId3"/>
          <a:stretch>
            <a:fillRect/>
          </a:stretch>
        </p:blipFill>
        <p:spPr>
          <a:xfrm>
            <a:off x="3843520" y="3084927"/>
            <a:ext cx="3815714" cy="1907858"/>
          </a:xfrm>
          <a:prstGeom prst="rect">
            <a:avLst/>
          </a:prstGeom>
        </p:spPr>
      </p:pic>
      <p:sp>
        <p:nvSpPr>
          <p:cNvPr id="2" name="Ellipse 1">
            <a:extLst>
              <a:ext uri="{FF2B5EF4-FFF2-40B4-BE49-F238E27FC236}">
                <a16:creationId xmlns:a16="http://schemas.microsoft.com/office/drawing/2014/main" id="{789193F7-6943-2609-A907-51D79275802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pic>
        <p:nvPicPr>
          <p:cNvPr id="8" name="Image 7">
            <a:extLst>
              <a:ext uri="{FF2B5EF4-FFF2-40B4-BE49-F238E27FC236}">
                <a16:creationId xmlns:a16="http://schemas.microsoft.com/office/drawing/2014/main" id="{7769624F-F408-AE80-90B2-A66B5311D77B}"/>
              </a:ext>
            </a:extLst>
          </p:cNvPr>
          <p:cNvPicPr>
            <a:picLocks noChangeAspect="1"/>
          </p:cNvPicPr>
          <p:nvPr/>
        </p:nvPicPr>
        <p:blipFill>
          <a:blip r:embed="rId4"/>
          <a:stretch>
            <a:fillRect/>
          </a:stretch>
        </p:blipFill>
        <p:spPr>
          <a:xfrm>
            <a:off x="5714860" y="1742105"/>
            <a:ext cx="3348220" cy="2019450"/>
          </a:xfrm>
          <a:prstGeom prst="rect">
            <a:avLst/>
          </a:prstGeom>
        </p:spPr>
      </p:pic>
    </p:spTree>
    <p:extLst>
      <p:ext uri="{BB962C8B-B14F-4D97-AF65-F5344CB8AC3E}">
        <p14:creationId xmlns:p14="http://schemas.microsoft.com/office/powerpoint/2010/main" val="20384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0D71CC8-AD42-413F-8E01-2F95787B6053}"/>
              </a:ext>
            </a:extLst>
          </p:cNvPr>
          <p:cNvSpPr>
            <a:spLocks noGrp="1"/>
          </p:cNvSpPr>
          <p:nvPr>
            <p:ph type="title"/>
          </p:nvPr>
        </p:nvSpPr>
        <p:spPr>
          <a:xfrm>
            <a:off x="395536" y="267493"/>
            <a:ext cx="7560840" cy="4281487"/>
          </a:xfrm>
        </p:spPr>
        <p:txBody>
          <a:bodyPr/>
          <a:lstStyle/>
          <a:p>
            <a:br>
              <a:rPr lang="fr-FR"/>
            </a:br>
            <a:r>
              <a:rPr lang="fr-FR">
                <a:solidFill>
                  <a:srgbClr val="F16E00"/>
                </a:solidFill>
              </a:rPr>
              <a:t>Principales annotations et exercices</a:t>
            </a:r>
            <a:endParaRPr lang="fr-FR"/>
          </a:p>
        </p:txBody>
      </p:sp>
    </p:spTree>
    <p:extLst>
      <p:ext uri="{BB962C8B-B14F-4D97-AF65-F5344CB8AC3E}">
        <p14:creationId xmlns:p14="http://schemas.microsoft.com/office/powerpoint/2010/main" val="372454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52" y="279907"/>
            <a:ext cx="4982845" cy="352019"/>
          </a:xfrm>
          <a:prstGeom prst="rect">
            <a:avLst/>
          </a:prstGeom>
        </p:spPr>
        <p:txBody>
          <a:bodyPr vert="horz" wrap="square" lIns="0" tIns="13335" rIns="0" bIns="0" rtlCol="0" anchor="t">
            <a:spAutoFit/>
          </a:bodyPr>
          <a:lstStyle/>
          <a:p>
            <a:pPr marL="12700">
              <a:lnSpc>
                <a:spcPct val="100000"/>
              </a:lnSpc>
              <a:spcBef>
                <a:spcPts val="105"/>
              </a:spcBef>
            </a:pPr>
            <a:r>
              <a:rPr lang="fr-FR" sz="2200" b="0">
                <a:latin typeface="Helvetica 75 Bold" panose="020B0804020202020204" pitchFamily="34" charset="0"/>
              </a:rPr>
              <a:t>A</a:t>
            </a:r>
            <a:r>
              <a:rPr lang="fr-FR" sz="2200" b="0" spc="-20">
                <a:latin typeface="Helvetica 75 Bold" panose="020B0804020202020204" pitchFamily="34" charset="0"/>
              </a:rPr>
              <a:t> </a:t>
            </a:r>
            <a:r>
              <a:rPr lang="fr-FR" sz="2200" b="0">
                <a:latin typeface="Helvetica 75 Bold" panose="020B0804020202020204" pitchFamily="34" charset="0"/>
              </a:rPr>
              <a:t>la</a:t>
            </a:r>
            <a:r>
              <a:rPr lang="fr-FR" sz="2200" b="0" spc="-10">
                <a:latin typeface="Helvetica 75 Bold" panose="020B0804020202020204" pitchFamily="34" charset="0"/>
              </a:rPr>
              <a:t> </a:t>
            </a:r>
            <a:r>
              <a:rPr lang="fr-FR" sz="2200" b="0">
                <a:latin typeface="Helvetica 75 Bold" panose="020B0804020202020204" pitchFamily="34" charset="0"/>
              </a:rPr>
              <a:t>fin</a:t>
            </a:r>
            <a:r>
              <a:rPr lang="fr-FR" sz="2200" b="0" spc="-35">
                <a:latin typeface="Helvetica 75 Bold" panose="020B0804020202020204" pitchFamily="34" charset="0"/>
              </a:rPr>
              <a:t> </a:t>
            </a:r>
            <a:r>
              <a:rPr lang="fr-FR" sz="2200" b="0">
                <a:latin typeface="Helvetica 75 Bold" panose="020B0804020202020204" pitchFamily="34" charset="0"/>
              </a:rPr>
              <a:t>de</a:t>
            </a:r>
            <a:r>
              <a:rPr lang="fr-FR" sz="2200" b="0" spc="-10">
                <a:latin typeface="Helvetica 75 Bold" panose="020B0804020202020204" pitchFamily="34" charset="0"/>
              </a:rPr>
              <a:t> </a:t>
            </a:r>
            <a:r>
              <a:rPr lang="fr-FR" sz="2200" b="0">
                <a:latin typeface="Helvetica 75 Bold" panose="020B0804020202020204" pitchFamily="34" charset="0"/>
              </a:rPr>
              <a:t>cet</a:t>
            </a:r>
            <a:r>
              <a:rPr lang="fr-FR" sz="2200" b="0" spc="-30">
                <a:latin typeface="Helvetica 75 Bold" panose="020B0804020202020204" pitchFamily="34" charset="0"/>
              </a:rPr>
              <a:t> </a:t>
            </a:r>
            <a:r>
              <a:rPr lang="fr-FR" sz="2200" b="0">
                <a:latin typeface="Helvetica 75 Bold" panose="020B0804020202020204" pitchFamily="34" charset="0"/>
              </a:rPr>
              <a:t>atelier, vous…</a:t>
            </a:r>
          </a:p>
        </p:txBody>
      </p:sp>
      <p:sp>
        <p:nvSpPr>
          <p:cNvPr id="3" name="object 3"/>
          <p:cNvSpPr txBox="1"/>
          <p:nvPr/>
        </p:nvSpPr>
        <p:spPr>
          <a:xfrm>
            <a:off x="327152" y="1203731"/>
            <a:ext cx="8258048" cy="2465419"/>
          </a:xfrm>
          <a:prstGeom prst="rect">
            <a:avLst/>
          </a:prstGeom>
        </p:spPr>
        <p:txBody>
          <a:bodyPr vert="horz" wrap="square" lIns="0" tIns="64135" rIns="0" bIns="0" rtlCol="0" anchor="t">
            <a:spAutoFit/>
          </a:bodyPr>
          <a:lstStyle/>
          <a:p>
            <a:pPr marL="299085" indent="-287020">
              <a:lnSpc>
                <a:spcPct val="100000"/>
              </a:lnSpc>
              <a:spcBef>
                <a:spcPts val="505"/>
              </a:spcBef>
              <a:buClr>
                <a:srgbClr val="F06D00"/>
              </a:buClr>
              <a:buFont typeface="Wingdings"/>
              <a:buChar char=""/>
              <a:tabLst>
                <a:tab pos="299085" algn="l"/>
                <a:tab pos="299720" algn="l"/>
              </a:tabLst>
            </a:pPr>
            <a:endParaRPr lang="fr-FR" b="1" spc="-5">
              <a:solidFill>
                <a:srgbClr val="F16E00"/>
              </a:solidFill>
              <a:highlight>
                <a:srgbClr val="FFFF00"/>
              </a:highlight>
              <a:latin typeface="Helvetica 55 Roman"/>
              <a:cs typeface="Helvetica 55 Roman"/>
            </a:endParaRP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Comprendrez qu’il est important de créer des solutions numériques accessibles</a:t>
            </a: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Pourrez utiliser les principaux types d’annotations d’accessibilité</a:t>
            </a: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Serez autonomes dans la mise en place des annotations</a:t>
            </a:r>
            <a:r>
              <a:rPr lang="fr-FR" b="1" spc="-5">
                <a:solidFill>
                  <a:schemeClr val="bg2"/>
                </a:solidFill>
                <a:latin typeface="Helvetica 55 Roman"/>
                <a:cs typeface="Helvetica 55 Roman"/>
              </a:rPr>
              <a:t> d’accessibilité dans vos maquettes</a:t>
            </a:r>
          </a:p>
          <a:p>
            <a:pPr marL="299085" indent="-287020">
              <a:spcBef>
                <a:spcPts val="605"/>
              </a:spcBef>
              <a:buClr>
                <a:srgbClr val="F06D00"/>
              </a:buClr>
              <a:buFont typeface="Wingdings"/>
              <a:buChar char=""/>
              <a:tabLst>
                <a:tab pos="299085" algn="l"/>
                <a:tab pos="299720" algn="l"/>
              </a:tabLst>
            </a:pPr>
            <a:r>
              <a:rPr lang="fr-FR" b="1" spc="-5">
                <a:latin typeface="Helvetica 55 Roman"/>
                <a:cs typeface="Helvetica 55 Roman"/>
              </a:rPr>
              <a:t>Repartirez avec</a:t>
            </a:r>
            <a:r>
              <a:rPr lang="fr-FR" b="1" spc="15">
                <a:latin typeface="Helvetica 55 Roman"/>
                <a:cs typeface="Helvetica 55 Roman"/>
              </a:rPr>
              <a:t> </a:t>
            </a:r>
            <a:r>
              <a:rPr lang="fr-FR" b="1" spc="-10">
                <a:latin typeface="Helvetica 55 Roman"/>
                <a:cs typeface="Helvetica 55 Roman"/>
              </a:rPr>
              <a:t>des</a:t>
            </a:r>
            <a:r>
              <a:rPr lang="fr-FR" b="1" spc="15">
                <a:latin typeface="Helvetica 55 Roman"/>
                <a:cs typeface="Helvetica 55 Roman"/>
              </a:rPr>
              <a:t> </a:t>
            </a:r>
            <a:r>
              <a:rPr lang="fr-FR" b="1" spc="-5">
                <a:solidFill>
                  <a:srgbClr val="F16E00"/>
                </a:solidFill>
                <a:latin typeface="Helvetica 55 Roman"/>
                <a:cs typeface="Helvetica 55 Roman"/>
              </a:rPr>
              <a:t>contacts</a:t>
            </a:r>
            <a:r>
              <a:rPr lang="fr-FR" b="1" spc="10">
                <a:solidFill>
                  <a:srgbClr val="FF6600"/>
                </a:solidFill>
                <a:latin typeface="Helvetica 55 Roman"/>
                <a:cs typeface="Helvetica 55 Roman"/>
              </a:rPr>
              <a:t> </a:t>
            </a:r>
            <a:r>
              <a:rPr lang="fr-FR" b="1" spc="-5">
                <a:latin typeface="Helvetica 55 Roman"/>
                <a:cs typeface="Helvetica 55 Roman"/>
              </a:rPr>
              <a:t>et</a:t>
            </a:r>
            <a:r>
              <a:rPr lang="fr-FR" b="1">
                <a:latin typeface="Helvetica 55 Roman"/>
                <a:cs typeface="Helvetica 55 Roman"/>
              </a:rPr>
              <a:t> </a:t>
            </a:r>
            <a:r>
              <a:rPr lang="fr-FR" b="1" spc="-10">
                <a:solidFill>
                  <a:srgbClr val="F16E00"/>
                </a:solidFill>
                <a:latin typeface="Helvetica 55 Roman"/>
                <a:cs typeface="Helvetica 55 Roman"/>
              </a:rPr>
              <a:t>des</a:t>
            </a:r>
            <a:r>
              <a:rPr lang="fr-FR" b="1" spc="20">
                <a:solidFill>
                  <a:srgbClr val="F16E00"/>
                </a:solidFill>
                <a:latin typeface="Helvetica 55 Roman"/>
                <a:cs typeface="Helvetica 55 Roman"/>
              </a:rPr>
              <a:t> </a:t>
            </a:r>
            <a:r>
              <a:rPr lang="fr-FR" b="1" spc="-5">
                <a:solidFill>
                  <a:srgbClr val="F16E00"/>
                </a:solidFill>
                <a:latin typeface="Helvetica 55 Roman"/>
                <a:cs typeface="Helvetica 55 Roman"/>
              </a:rPr>
              <a:t>liens</a:t>
            </a:r>
            <a:r>
              <a:rPr lang="fr-FR" b="1" spc="10">
                <a:solidFill>
                  <a:srgbClr val="F16E00"/>
                </a:solidFill>
                <a:latin typeface="Helvetica 55 Roman"/>
                <a:cs typeface="Helvetica 55 Roman"/>
              </a:rPr>
              <a:t> </a:t>
            </a:r>
            <a:r>
              <a:rPr lang="fr-FR" b="1" spc="-5">
                <a:solidFill>
                  <a:srgbClr val="F16E00"/>
                </a:solidFill>
                <a:latin typeface="Helvetica 55 Roman"/>
                <a:cs typeface="Helvetica 55 Roman"/>
              </a:rPr>
              <a:t>utiles</a:t>
            </a:r>
            <a:r>
              <a:rPr lang="fr-FR" b="1" spc="40">
                <a:solidFill>
                  <a:srgbClr val="F16E00"/>
                </a:solidFill>
                <a:latin typeface="Helvetica 55 Roman"/>
                <a:cs typeface="Helvetica 55 Roman"/>
              </a:rPr>
              <a:t> </a:t>
            </a:r>
            <a:r>
              <a:rPr lang="fr-FR" b="1" spc="-5">
                <a:latin typeface="Helvetica 55 Roman"/>
                <a:cs typeface="Helvetica 55 Roman"/>
              </a:rPr>
              <a:t>pour</a:t>
            </a:r>
            <a:r>
              <a:rPr lang="fr-FR" b="1" spc="10">
                <a:latin typeface="Helvetica 55 Roman"/>
                <a:cs typeface="Helvetica 55 Roman"/>
              </a:rPr>
              <a:t> </a:t>
            </a:r>
            <a:r>
              <a:rPr lang="fr-FR" b="1" spc="-5">
                <a:latin typeface="Helvetica 55 Roman"/>
                <a:cs typeface="Helvetica 55 Roman"/>
              </a:rPr>
              <a:t>en</a:t>
            </a:r>
            <a:r>
              <a:rPr lang="fr-FR" b="1" spc="10">
                <a:latin typeface="Helvetica 55 Roman"/>
                <a:cs typeface="Helvetica 55 Roman"/>
              </a:rPr>
              <a:t> </a:t>
            </a:r>
            <a:r>
              <a:rPr lang="fr-FR" b="1" spc="-10">
                <a:latin typeface="Helvetica 55 Roman"/>
                <a:cs typeface="Helvetica 55 Roman"/>
              </a:rPr>
              <a:t>savoir</a:t>
            </a:r>
            <a:r>
              <a:rPr lang="fr-FR" b="1" spc="35">
                <a:latin typeface="Helvetica 55 Roman"/>
                <a:cs typeface="Helvetica 55 Roman"/>
              </a:rPr>
              <a:t> </a:t>
            </a:r>
            <a:r>
              <a:rPr lang="fr-FR" b="1" spc="-5">
                <a:latin typeface="Helvetica 55 Roman"/>
                <a:cs typeface="Helvetica 55 Roman"/>
              </a:rPr>
              <a:t>plus</a:t>
            </a:r>
            <a:endParaRPr lang="fr-FR">
              <a:latin typeface="Helvetica 55 Roman"/>
              <a:cs typeface="Helvetica 55 Roman"/>
            </a:endParaRPr>
          </a:p>
        </p:txBody>
      </p:sp>
      <p:sp>
        <p:nvSpPr>
          <p:cNvPr id="4" name="Ellipse 3">
            <a:extLst>
              <a:ext uri="{FF2B5EF4-FFF2-40B4-BE49-F238E27FC236}">
                <a16:creationId xmlns:a16="http://schemas.microsoft.com/office/drawing/2014/main" id="{F4DCB267-6D81-C8E5-AECB-66470445E4AA}"/>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p:txBody>
          <a:bodyPr/>
          <a:lstStyle/>
          <a:p>
            <a:r>
              <a:rPr lang="fr-FR" sz="2200"/>
              <a:t>Les principales recommandations </a:t>
            </a:r>
            <a:br>
              <a:rPr lang="fr-FR" sz="2200"/>
            </a:br>
            <a:r>
              <a:rPr lang="fr-FR" sz="2200"/>
              <a:t>… et quelques exercices d’annotations</a:t>
            </a:r>
          </a:p>
        </p:txBody>
      </p:sp>
      <p:sp>
        <p:nvSpPr>
          <p:cNvPr id="4" name="Rectangle 1">
            <a:extLst>
              <a:ext uri="{FF2B5EF4-FFF2-40B4-BE49-F238E27FC236}">
                <a16:creationId xmlns:a16="http://schemas.microsoft.com/office/drawing/2014/main" id="{DC8AB15D-3764-4908-A796-14915ADFB931}"/>
              </a:ext>
            </a:extLst>
          </p:cNvPr>
          <p:cNvSpPr>
            <a:spLocks noGrp="1" noChangeArrowheads="1"/>
          </p:cNvSpPr>
          <p:nvPr>
            <p:ph idx="1"/>
          </p:nvPr>
        </p:nvSpPr>
        <p:spPr bwMode="auto">
          <a:xfrm>
            <a:off x="314326" y="1727514"/>
            <a:ext cx="8515349" cy="3093154"/>
          </a:xfrm>
          <a:prstGeom prst="rect">
            <a:avLst/>
          </a:prstGeom>
          <a:solidFill>
            <a:srgbClr val="FFEDD9"/>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ts val="1800"/>
              </a:spcBef>
              <a:spcAft>
                <a:spcPct val="0"/>
              </a:spcAft>
              <a:buClr>
                <a:schemeClr val="accent1"/>
              </a:buClr>
              <a:buSzTx/>
              <a:tabLst>
                <a:tab pos="360363" algn="l"/>
              </a:tabLst>
            </a:pPr>
            <a:r>
              <a:rPr lang="fr-FR" altLang="fr-FR" sz="2000" dirty="0">
                <a:latin typeface="Helvetica 55 Roman" panose="020B0604020202020204" pitchFamily="34" charset="0"/>
              </a:rPr>
              <a:t>0.	 Le contraste et les couleurs (rappel)</a:t>
            </a:r>
            <a:endParaRPr kumimoji="0" lang="fr-FR" altLang="fr-FR" sz="2000" b="0" i="0" u="none" strike="noStrike" cap="none" normalizeH="0" baseline="0" dirty="0">
              <a:ln>
                <a:noFill/>
              </a:ln>
              <a:solidFill>
                <a:schemeClr val="tx1"/>
              </a:solidFill>
              <a:effectLst/>
              <a:latin typeface="Helvetica 55 Roman" panose="020B0604020202020204" pitchFamily="34" charset="0"/>
            </a:endParaRP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kumimoji="0" lang="fr-FR" altLang="fr-FR" sz="2000" b="0" i="0" u="none" strike="noStrike" cap="none" normalizeH="0" baseline="0" dirty="0">
                <a:ln>
                  <a:noFill/>
                </a:ln>
                <a:solidFill>
                  <a:schemeClr val="tx1"/>
                </a:solidFill>
                <a:effectLst/>
                <a:latin typeface="Helvetica 55 Roman" panose="020B0604020202020204" pitchFamily="34" charset="0"/>
              </a:rPr>
              <a:t>Les formulaires </a:t>
            </a:r>
            <a:r>
              <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sym typeface="Wingdings 2" panose="05020102010507070707" pitchFamily="18" charset="2"/>
              </a:rPr>
              <a:t></a:t>
            </a:r>
            <a:endPar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dirty="0">
                <a:latin typeface="Helvetica 55 Roman" panose="020B0604020202020204" pitchFamily="34" charset="0"/>
              </a:rPr>
              <a:t>L'ordre de déplacement du focus et sa visibilité / de lecture</a:t>
            </a:r>
            <a:r>
              <a:rPr kumimoji="0" lang="fr-FR" altLang="fr-FR" sz="2000" b="1" i="0" u="none" strike="noStrike" cap="none" normalizeH="0" baseline="0" dirty="0">
                <a:ln>
                  <a:noFill/>
                </a:ln>
                <a:solidFill>
                  <a:schemeClr val="tx1"/>
                </a:solidFill>
                <a:effectLst/>
                <a:latin typeface="Helvetica 55 Roman" panose="020B0604020202020204" pitchFamily="34" charset="0"/>
              </a:rPr>
              <a:t> </a:t>
            </a:r>
            <a:r>
              <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sym typeface="Wingdings 2" panose="05020102010507070707" pitchFamily="18" charset="2"/>
              </a:rPr>
              <a:t></a:t>
            </a:r>
            <a:endParaRPr lang="fr-FR" altLang="fr-FR" sz="2000" b="1" dirty="0">
              <a:solidFill>
                <a:schemeClr val="accent3">
                  <a:lumMod val="75000"/>
                </a:schemeClr>
              </a:solidFill>
              <a:latin typeface="Helvetica 55 Roman" panose="020B0604020202020204" pitchFamily="34" charset="0"/>
            </a:endParaRP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lang="fr-FR" altLang="fr-FR" sz="2000" dirty="0">
                <a:latin typeface="Helvetica 55 Roman" panose="020B0604020202020204" pitchFamily="34" charset="0"/>
              </a:rPr>
              <a:t>Les</a:t>
            </a:r>
            <a:r>
              <a:rPr kumimoji="0" lang="fr-FR" altLang="fr-FR" sz="2000" b="0" i="0" u="none" strike="noStrike" cap="none" normalizeH="0" baseline="0" dirty="0">
                <a:ln>
                  <a:noFill/>
                </a:ln>
                <a:solidFill>
                  <a:schemeClr val="tx1"/>
                </a:solidFill>
                <a:effectLst/>
                <a:latin typeface="Helvetica 55 Roman" panose="020B0604020202020204" pitchFamily="34" charset="0"/>
              </a:rPr>
              <a:t> alternatives textuelles pour les images</a:t>
            </a:r>
            <a:r>
              <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rPr>
              <a:t> </a:t>
            </a:r>
            <a:endParaRPr kumimoji="0" lang="fr-FR" altLang="fr-FR" sz="2000" b="0" i="0" u="none" strike="sngStrike" cap="none" normalizeH="0" baseline="0" dirty="0">
              <a:ln>
                <a:noFill/>
              </a:ln>
              <a:solidFill>
                <a:schemeClr val="tx1"/>
              </a:solidFill>
              <a:effectLst/>
              <a:latin typeface="Helvetica 55 Roman" panose="020B0604020202020204" pitchFamily="34" charset="0"/>
            </a:endParaRP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kumimoji="0" lang="fr-FR" altLang="fr-FR" sz="2000" b="0" i="0" u="none" strike="noStrike" cap="none" normalizeH="0" baseline="0" dirty="0">
                <a:ln>
                  <a:noFill/>
                </a:ln>
                <a:solidFill>
                  <a:schemeClr val="tx1"/>
                </a:solidFill>
                <a:effectLst/>
                <a:latin typeface="Helvetica 55 Roman" panose="020B0604020202020204" pitchFamily="34" charset="0"/>
              </a:rPr>
              <a:t>La sémantique HTML (titres, </a:t>
            </a:r>
            <a:r>
              <a:rPr kumimoji="0" lang="fr-FR" altLang="fr-FR" sz="2000" b="0" i="0" u="none" strike="noStrike" cap="none" normalizeH="0" baseline="0" dirty="0" err="1">
                <a:ln>
                  <a:noFill/>
                </a:ln>
                <a:solidFill>
                  <a:schemeClr val="tx1"/>
                </a:solidFill>
                <a:effectLst/>
                <a:latin typeface="Helvetica 55 Roman" panose="020B0604020202020204" pitchFamily="34" charset="0"/>
              </a:rPr>
              <a:t>landmarks</a:t>
            </a:r>
            <a:r>
              <a:rPr kumimoji="0" lang="fr-FR" altLang="fr-FR" sz="2000" b="0" i="0" u="none" strike="noStrike" cap="none" normalizeH="0" baseline="0" dirty="0">
                <a:ln>
                  <a:noFill/>
                </a:ln>
                <a:solidFill>
                  <a:schemeClr val="tx1"/>
                </a:solidFill>
                <a:effectLst/>
                <a:latin typeface="Helvetica 55 Roman" panose="020B0604020202020204" pitchFamily="34" charset="0"/>
              </a:rPr>
              <a:t>, listes, paragraphes...) </a:t>
            </a:r>
            <a:r>
              <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2000" b="1" i="0" u="none" strike="noStrike" cap="none" normalizeH="0" baseline="0" dirty="0">
                <a:ln>
                  <a:noFill/>
                </a:ln>
                <a:solidFill>
                  <a:schemeClr val="accent3">
                    <a:lumMod val="75000"/>
                  </a:schemeClr>
                </a:solidFill>
                <a:effectLst/>
                <a:latin typeface="Helvetica 55 Roman" panose="020B0604020202020204" pitchFamily="34" charset="0"/>
              </a:rPr>
              <a:t> </a:t>
            </a: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lang="fr-FR" altLang="fr-FR" sz="2000" dirty="0">
                <a:latin typeface="Helvetica 55 Roman" panose="020B0604020202020204" pitchFamily="34" charset="0"/>
              </a:rPr>
              <a:t>Le nom accessible </a:t>
            </a:r>
            <a:endParaRPr lang="fr-FR" altLang="fr-FR" sz="2000" b="1" dirty="0">
              <a:solidFill>
                <a:schemeClr val="accent3">
                  <a:lumMod val="75000"/>
                </a:schemeClr>
              </a:solidFill>
              <a:latin typeface="Helvetica 55 Roman" panose="020B0604020202020204" pitchFamily="34" charset="0"/>
            </a:endParaRPr>
          </a:p>
        </p:txBody>
      </p:sp>
      <p:sp>
        <p:nvSpPr>
          <p:cNvPr id="2" name="ZoneTexte 1">
            <a:extLst>
              <a:ext uri="{FF2B5EF4-FFF2-40B4-BE49-F238E27FC236}">
                <a16:creationId xmlns:a16="http://schemas.microsoft.com/office/drawing/2014/main" id="{FBF177AE-10E6-24AF-15F6-2FB6A6EBA374}"/>
              </a:ext>
            </a:extLst>
          </p:cNvPr>
          <p:cNvSpPr txBox="1"/>
          <p:nvPr/>
        </p:nvSpPr>
        <p:spPr>
          <a:xfrm>
            <a:off x="6642202" y="4748839"/>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15592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650719" cy="3922240"/>
          </a:xfrm>
        </p:spPr>
        <p:txBody>
          <a:bodyPr>
            <a:normAutofit/>
          </a:bodyPr>
          <a:lstStyle/>
          <a:p>
            <a:pPr marL="719138" indent="-719138"/>
            <a:r>
              <a:rPr lang="fr-FR" sz="3600" dirty="0"/>
              <a:t>0</a:t>
            </a:r>
            <a:r>
              <a:rPr lang="fr-FR" sz="3600" dirty="0">
                <a:solidFill>
                  <a:schemeClr val="tx1"/>
                </a:solidFill>
              </a:rPr>
              <a:t>. Le contraste et les couleurs</a:t>
            </a:r>
          </a:p>
        </p:txBody>
      </p:sp>
      <p:sp>
        <p:nvSpPr>
          <p:cNvPr id="2" name="Ellipse 1">
            <a:extLst>
              <a:ext uri="{FF2B5EF4-FFF2-40B4-BE49-F238E27FC236}">
                <a16:creationId xmlns:a16="http://schemas.microsoft.com/office/drawing/2014/main" id="{436821D4-93EE-F8ED-F2A4-0A93EBAFDB0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9" name="Rectangle 1">
            <a:extLst>
              <a:ext uri="{FF2B5EF4-FFF2-40B4-BE49-F238E27FC236}">
                <a16:creationId xmlns:a16="http://schemas.microsoft.com/office/drawing/2014/main" id="{E0616234-8E95-4F3A-0E43-ED2D82F454AA}"/>
              </a:ext>
            </a:extLst>
          </p:cNvPr>
          <p:cNvSpPr txBox="1">
            <a:spLocks noChangeArrowheads="1"/>
          </p:cNvSpPr>
          <p:nvPr/>
        </p:nvSpPr>
        <p:spPr bwMode="auto">
          <a:xfrm>
            <a:off x="5320145" y="1238003"/>
            <a:ext cx="3510086" cy="3185487"/>
          </a:xfrm>
          <a:prstGeom prst="rect">
            <a:avLst/>
          </a:prstGeom>
          <a:solidFill>
            <a:srgbClr val="FFEDD9"/>
          </a:solidFill>
          <a:ln>
            <a:noFill/>
          </a:ln>
          <a:effec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0" fontAlgn="base" hangingPunct="0">
              <a:lnSpc>
                <a:spcPct val="100000"/>
              </a:lnSpc>
              <a:spcBef>
                <a:spcPts val="1800"/>
              </a:spcBef>
              <a:spcAft>
                <a:spcPct val="0"/>
              </a:spcAft>
              <a:buClr>
                <a:schemeClr val="accent1"/>
              </a:buClr>
              <a:buSzTx/>
              <a:tabLst>
                <a:tab pos="360363" algn="l"/>
              </a:tabLst>
            </a:pPr>
            <a:r>
              <a:rPr lang="fr-FR" altLang="fr-FR" dirty="0">
                <a:latin typeface="Helvetica 55 Roman" panose="020B0604020202020204" pitchFamily="34" charset="0"/>
              </a:rPr>
              <a:t>0.	 Le contraste et les couleurs (rappel)</a:t>
            </a: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dirty="0">
                <a:latin typeface="Helvetica 55 Roman" panose="020B0604020202020204" pitchFamily="34" charset="0"/>
              </a:rPr>
              <a:t>Les formulaires </a:t>
            </a:r>
            <a:r>
              <a:rPr lang="fr-FR" altLang="fr-FR" b="1" dirty="0">
                <a:solidFill>
                  <a:schemeClr val="accent3">
                    <a:lumMod val="75000"/>
                  </a:schemeClr>
                </a:solidFill>
                <a:latin typeface="Helvetica 55 Roman" panose="020B0604020202020204" pitchFamily="34" charset="0"/>
                <a:sym typeface="Wingdings 2" panose="05020102010507070707" pitchFamily="18" charset="2"/>
              </a:rPr>
              <a:t></a:t>
            </a:r>
            <a:endParaRPr lang="fr-FR" altLang="fr-FR" b="1" dirty="0">
              <a:solidFill>
                <a:schemeClr val="accent3">
                  <a:lumMod val="75000"/>
                </a:schemeClr>
              </a:solidFill>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dirty="0">
                <a:latin typeface="Helvetica 55 Roman" panose="020B0604020202020204" pitchFamily="34" charset="0"/>
              </a:rPr>
              <a:t>L'ordre de déplacement du focus et sa visibilité / de lecture</a:t>
            </a:r>
            <a:r>
              <a:rPr lang="fr-FR" altLang="fr-FR" b="1" dirty="0">
                <a:latin typeface="Helvetica 55 Roman" panose="020B0604020202020204" pitchFamily="34" charset="0"/>
              </a:rPr>
              <a:t> </a:t>
            </a:r>
            <a:r>
              <a:rPr lang="fr-FR" altLang="fr-FR" b="1" dirty="0">
                <a:solidFill>
                  <a:schemeClr val="accent3">
                    <a:lumMod val="75000"/>
                  </a:schemeClr>
                </a:solidFill>
                <a:latin typeface="Helvetica 55 Roman" panose="020B0604020202020204" pitchFamily="34" charset="0"/>
                <a:sym typeface="Wingdings 2" panose="05020102010507070707" pitchFamily="18" charset="2"/>
              </a:rPr>
              <a:t></a:t>
            </a:r>
            <a:endParaRPr lang="fr-FR" altLang="fr-FR" b="1" dirty="0">
              <a:solidFill>
                <a:schemeClr val="accent3">
                  <a:lumMod val="75000"/>
                </a:schemeClr>
              </a:solidFill>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dirty="0">
                <a:latin typeface="Helvetica 55 Roman" panose="020B0604020202020204" pitchFamily="34" charset="0"/>
              </a:rPr>
              <a:t>Les alternatives textuelles pour les images</a:t>
            </a:r>
            <a:r>
              <a:rPr lang="fr-FR" altLang="fr-FR" b="1" dirty="0">
                <a:solidFill>
                  <a:schemeClr val="accent3">
                    <a:lumMod val="75000"/>
                  </a:schemeClr>
                </a:solidFill>
                <a:latin typeface="Helvetica 55 Roman" panose="020B0604020202020204" pitchFamily="34" charset="0"/>
              </a:rPr>
              <a:t> </a:t>
            </a:r>
            <a:endParaRPr lang="fr-FR" altLang="fr-FR" strike="sngStrike" dirty="0">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dirty="0">
                <a:latin typeface="Helvetica 55 Roman" panose="020B0604020202020204" pitchFamily="34" charset="0"/>
              </a:rPr>
              <a:t>La sémantique HTML (titres, </a:t>
            </a:r>
            <a:r>
              <a:rPr lang="fr-FR" altLang="fr-FR" dirty="0" err="1">
                <a:latin typeface="Helvetica 55 Roman" panose="020B0604020202020204" pitchFamily="34" charset="0"/>
              </a:rPr>
              <a:t>landmarks</a:t>
            </a:r>
            <a:r>
              <a:rPr lang="fr-FR" altLang="fr-FR" dirty="0">
                <a:latin typeface="Helvetica 55 Roman" panose="020B0604020202020204" pitchFamily="34" charset="0"/>
              </a:rPr>
              <a:t>, listes, paragraphes...) </a:t>
            </a:r>
            <a:r>
              <a:rPr lang="fr-FR" altLang="fr-FR" b="1" dirty="0">
                <a:solidFill>
                  <a:schemeClr val="accent3">
                    <a:lumMod val="75000"/>
                  </a:schemeClr>
                </a:solidFill>
                <a:latin typeface="Helvetica 55 Roman" panose="020B0604020202020204" pitchFamily="34" charset="0"/>
                <a:sym typeface="Wingdings 2" panose="05020102010507070707" pitchFamily="18" charset="2"/>
              </a:rPr>
              <a:t></a:t>
            </a:r>
            <a:r>
              <a:rPr lang="fr-FR" altLang="fr-FR" b="1" dirty="0">
                <a:solidFill>
                  <a:schemeClr val="accent3">
                    <a:lumMod val="75000"/>
                  </a:schemeClr>
                </a:solidFill>
                <a:latin typeface="Helvetica 55 Roman" panose="020B0604020202020204" pitchFamily="34" charset="0"/>
              </a:rPr>
              <a:t> </a:t>
            </a: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dirty="0">
                <a:latin typeface="Helvetica 55 Roman" panose="020B0604020202020204" pitchFamily="34" charset="0"/>
              </a:rPr>
              <a:t>Le nom accessible </a:t>
            </a:r>
            <a:endParaRPr lang="fr-FR" altLang="fr-FR" b="1" dirty="0">
              <a:solidFill>
                <a:schemeClr val="accent3">
                  <a:lumMod val="75000"/>
                </a:schemeClr>
              </a:solidFill>
              <a:latin typeface="Helvetica 55 Roman" panose="020B0604020202020204" pitchFamily="34" charset="0"/>
            </a:endParaRPr>
          </a:p>
        </p:txBody>
      </p:sp>
      <p:sp>
        <p:nvSpPr>
          <p:cNvPr id="10" name="ZoneTexte 9">
            <a:extLst>
              <a:ext uri="{FF2B5EF4-FFF2-40B4-BE49-F238E27FC236}">
                <a16:creationId xmlns:a16="http://schemas.microsoft.com/office/drawing/2014/main" id="{AC1F347C-6D6F-0C72-044A-7E58E58759C4}"/>
              </a:ext>
            </a:extLst>
          </p:cNvPr>
          <p:cNvSpPr txBox="1"/>
          <p:nvPr/>
        </p:nvSpPr>
        <p:spPr>
          <a:xfrm>
            <a:off x="6642202" y="4748839"/>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66417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p:txBody>
          <a:bodyPr vert="horz" lIns="0" tIns="0" rIns="0" bIns="0" rtlCol="0" anchor="t">
            <a:noAutofit/>
          </a:bodyPr>
          <a:lstStyle/>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Pour être lisible un texte (ou texte en image) doit être </a:t>
            </a:r>
            <a:r>
              <a:rPr lang="fr-FR" b="1"/>
              <a:t>suffisamment contrasté </a:t>
            </a:r>
            <a:r>
              <a:rPr lang="fr-FR">
                <a:latin typeface="Helvetica 65 Medium"/>
              </a:rPr>
              <a:t>par rapport au fond</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Il en est de même pour le contraste des </a:t>
            </a:r>
            <a:r>
              <a:rPr lang="fr-FR" b="1"/>
              <a:t>objets graphiques convoyant de l’information</a:t>
            </a:r>
            <a:r>
              <a:rPr lang="fr-FR"/>
              <a:t> </a:t>
            </a:r>
            <a:r>
              <a:rPr lang="fr-FR">
                <a:latin typeface="Helvetica 55 Roman" panose="020B0604020202020204" pitchFamily="34" charset="0"/>
              </a:rPr>
              <a:t>(exemple : icônes, diagramme), </a:t>
            </a:r>
            <a:r>
              <a:rPr lang="fr-FR">
                <a:latin typeface="Helvetica 65 Medium"/>
              </a:rPr>
              <a:t>les </a:t>
            </a:r>
            <a:r>
              <a:rPr lang="fr-FR" b="1"/>
              <a:t>composants interactifs</a:t>
            </a:r>
            <a:r>
              <a:rPr lang="fr-FR"/>
              <a:t> </a:t>
            </a:r>
            <a:r>
              <a:rPr lang="fr-FR">
                <a:latin typeface="Helvetica 55 Roman" panose="020B0604020202020204" pitchFamily="34" charset="0"/>
              </a:rPr>
              <a:t>(exemple : contour d’un champ de saisie) et </a:t>
            </a:r>
            <a:r>
              <a:rPr lang="fr-FR" b="1">
                <a:latin typeface="Helvetica 65 Medium"/>
              </a:rPr>
              <a:t>ses états</a:t>
            </a:r>
            <a:r>
              <a:rPr lang="fr-FR">
                <a:latin typeface="Helvetica 65 Medium"/>
              </a:rPr>
              <a:t> </a:t>
            </a:r>
            <a:r>
              <a:rPr lang="fr-FR">
                <a:latin typeface="Helvetica 55 Roman" panose="020B0604020202020204" pitchFamily="34" charset="0"/>
              </a:rPr>
              <a:t>(exemple : survol ou prise de focus)</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La couleur peut ne pas être perçue par un utilisateur, toute </a:t>
            </a:r>
            <a:r>
              <a:rPr lang="fr-FR" b="1"/>
              <a:t>information transmise par une couleur doit également être véhiculée par un texte explicite</a:t>
            </a:r>
            <a:r>
              <a:rPr lang="fr-FR">
                <a:latin typeface="Helvetica 65 Medium"/>
              </a:rPr>
              <a:t> </a:t>
            </a:r>
            <a:r>
              <a:rPr lang="fr-FR">
                <a:latin typeface="Helvetica 55 Roman" panose="020B0604020202020204" pitchFamily="34" charset="0"/>
              </a:rPr>
              <a:t>ou une </a:t>
            </a:r>
            <a:r>
              <a:rPr lang="fr-FR" b="1"/>
              <a:t>information visuellement explicite</a:t>
            </a:r>
            <a:r>
              <a:rPr lang="fr-FR">
                <a:latin typeface="Helvetica 55 Roman" panose="020B0604020202020204" pitchFamily="34" charset="0"/>
              </a:rPr>
              <a:t> (exemple : icônes de formes différentes)</a:t>
            </a:r>
            <a:r>
              <a:rPr lang="fr-FR">
                <a:latin typeface="Helvetica 65 Medium"/>
              </a:rPr>
              <a:t>. </a:t>
            </a:r>
            <a:endParaRPr lang="fr-FR">
              <a:latin typeface="Helvetica 65 Medium" panose="020B0604020202020204" pitchFamily="34" charset="0"/>
            </a:endParaRPr>
          </a:p>
          <a:p>
            <a:pPr>
              <a:buClr>
                <a:schemeClr val="bg2"/>
              </a:buClr>
              <a:buSzPct val="125000"/>
            </a:pPr>
            <a:br>
              <a:rPr lang="fr-FR">
                <a:latin typeface="Helvetica 65 Medium" panose="020B0604020202020204" pitchFamily="34" charset="0"/>
              </a:rPr>
            </a:br>
            <a:r>
              <a:rPr lang="fr-FR" b="1"/>
              <a:t>Cas particulier</a:t>
            </a:r>
            <a:r>
              <a:rPr lang="fr-FR"/>
              <a:t> </a:t>
            </a:r>
            <a:r>
              <a:rPr lang="fr-FR">
                <a:latin typeface="Helvetica 65 Medium"/>
              </a:rPr>
              <a:t>: </a:t>
            </a:r>
            <a:r>
              <a:rPr lang="fr-FR">
                <a:latin typeface="Helvetica 55 Roman" panose="020B0604020202020204" pitchFamily="34" charset="0"/>
              </a:rPr>
              <a:t>des liens hypertextes s'ils ne sont pas soulignés, sur le focus clavier et au survol souris, fournir un autre moyen que le couleur pour les distinguer.</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t>Contraste &amp; couleurs</a:t>
            </a:r>
          </a:p>
        </p:txBody>
      </p:sp>
      <p:sp>
        <p:nvSpPr>
          <p:cNvPr id="4" name="Ellipse 3">
            <a:extLst>
              <a:ext uri="{FF2B5EF4-FFF2-40B4-BE49-F238E27FC236}">
                <a16:creationId xmlns:a16="http://schemas.microsoft.com/office/drawing/2014/main" id="{D7094093-B6AE-9CFC-BC03-105E0D53435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88201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sz="2000"/>
              <a:t>Assurer un niveau de contraste suffisant - Outil</a:t>
            </a:r>
          </a:p>
          <a:p>
            <a:endParaRPr lang="fr-FR" sz="1400">
              <a:solidFill>
                <a:schemeClr val="tx1"/>
              </a:solidFill>
            </a:endParaRPr>
          </a:p>
          <a:p>
            <a:r>
              <a:rPr lang="fr-FR" sz="1400">
                <a:solidFill>
                  <a:schemeClr val="tx1"/>
                </a:solidFill>
              </a:rPr>
              <a:t>Le niveau de contraste des couleurs peut être mesuré à l’aide </a:t>
            </a:r>
            <a:br>
              <a:rPr lang="fr-FR" sz="1400">
                <a:solidFill>
                  <a:schemeClr val="tx1"/>
                </a:solidFill>
              </a:rPr>
            </a:br>
            <a:r>
              <a:rPr lang="fr-FR" sz="1400">
                <a:solidFill>
                  <a:schemeClr val="tx1"/>
                </a:solidFill>
              </a:rPr>
              <a:t>de l’outil :</a:t>
            </a:r>
          </a:p>
          <a:p>
            <a:pPr marL="319088"/>
            <a:endParaRPr lang="fr-FR" sz="1400">
              <a:solidFill>
                <a:schemeClr val="tx1"/>
              </a:solidFill>
            </a:endParaRPr>
          </a:p>
          <a:p>
            <a:pPr marL="293688" lvl="1" indent="-285750">
              <a:spcAft>
                <a:spcPts val="600"/>
              </a:spcAft>
              <a:buClr>
                <a:schemeClr val="bg2"/>
              </a:buClr>
              <a:buFont typeface="Wingdings" pitchFamily="2" charset="2"/>
              <a:buChar char="Ø"/>
            </a:pPr>
            <a:r>
              <a:rPr lang="en-GB" sz="1600">
                <a:solidFill>
                  <a:schemeClr val="tx1"/>
                </a:solidFill>
              </a:rPr>
              <a:t>Colour Contrast </a:t>
            </a:r>
            <a:r>
              <a:rPr lang="en-GB" sz="1600"/>
              <a:t>A</a:t>
            </a:r>
            <a:r>
              <a:rPr lang="en-GB" sz="1600">
                <a:solidFill>
                  <a:schemeClr val="tx1"/>
                </a:solidFill>
              </a:rPr>
              <a:t>nalyser</a:t>
            </a:r>
          </a:p>
          <a:p>
            <a:pPr marL="319088" lvl="1" indent="0">
              <a:buNone/>
            </a:pPr>
            <a:r>
              <a:rPr lang="fr-FR" sz="1400">
                <a:latin typeface="Arial" panose="020B0604020202020204" pitchFamily="34" charset="0"/>
                <a:cs typeface="Arial" panose="020B0604020202020204" pitchFamily="34" charset="0"/>
                <a:hlinkClick r:id="rId3"/>
              </a:rPr>
              <a:t>https://www.paciellogroup.com/resources/contrastanalyser/</a:t>
            </a:r>
            <a:endParaRPr lang="fr-FR" sz="1400">
              <a:latin typeface="Arial" panose="020B0604020202020204" pitchFamily="34" charset="0"/>
              <a:cs typeface="Arial" panose="020B0604020202020204" pitchFamily="34" charset="0"/>
            </a:endParaRPr>
          </a:p>
          <a:p>
            <a:endParaRPr lang="fr-FR" sz="1400">
              <a:latin typeface="Arial" panose="020B0604020202020204" pitchFamily="34" charset="0"/>
              <a:cs typeface="Arial" panose="020B0604020202020204" pitchFamily="34" charset="0"/>
            </a:endParaRPr>
          </a:p>
          <a:p>
            <a:endParaRPr lang="fr-FR" sz="1400">
              <a:solidFill>
                <a:schemeClr val="tx1"/>
              </a:solidFill>
            </a:endParaRPr>
          </a:p>
          <a:p>
            <a:endParaRPr lang="fr-FR" sz="1400">
              <a:solidFill>
                <a:schemeClr val="tx1"/>
              </a:solidFill>
              <a:latin typeface="Arial" panose="020B0604020202020204" pitchFamily="34" charset="0"/>
              <a:cs typeface="Arial" panose="020B0604020202020204" pitchFamily="34" charset="0"/>
            </a:endParaRPr>
          </a:p>
          <a:p>
            <a:endParaRPr lang="fr-FR" sz="1400">
              <a:solidFill>
                <a:schemeClr val="tx1"/>
              </a:solidFill>
            </a:endParaRPr>
          </a:p>
          <a:p>
            <a:endParaRPr lang="fr-FR" sz="1400">
              <a:solidFill>
                <a:schemeClr val="tx1"/>
              </a:solidFill>
            </a:endParaRPr>
          </a:p>
          <a:p>
            <a:endParaRPr lang="fr-FR" sz="1400">
              <a:solidFill>
                <a:schemeClr val="tx1"/>
              </a:solidFill>
            </a:endParaRPr>
          </a:p>
          <a:p>
            <a:endParaRPr lang="fr-FR" sz="1400">
              <a:solidFill>
                <a:schemeClr val="tx1"/>
              </a:solidFill>
            </a:endParaRPr>
          </a:p>
          <a:p>
            <a:endParaRPr lang="fr-FR" sz="1400">
              <a:solidFill>
                <a:schemeClr val="tx1"/>
              </a:solidFill>
            </a:endParaRPr>
          </a:p>
        </p:txBody>
      </p:sp>
      <p:pic>
        <p:nvPicPr>
          <p:cNvPr id="7" name="Image 6">
            <a:extLst>
              <a:ext uri="{FF2B5EF4-FFF2-40B4-BE49-F238E27FC236}">
                <a16:creationId xmlns:a16="http://schemas.microsoft.com/office/drawing/2014/main" id="{6E0E8E84-5B16-1219-1C99-1A2D2997B9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2" y="209422"/>
            <a:ext cx="2794405" cy="4790941"/>
          </a:xfrm>
          <a:prstGeom prst="rect">
            <a:avLst/>
          </a:prstGeom>
          <a:effectLst>
            <a:outerShdw blurRad="50800" dist="38100" dir="2700000" algn="tl" rotWithShape="0">
              <a:prstClr val="black">
                <a:alpha val="40000"/>
              </a:prstClr>
            </a:outerShdw>
          </a:effectLst>
        </p:spPr>
      </p:pic>
      <p:sp>
        <p:nvSpPr>
          <p:cNvPr id="3" name="Ellipse 2">
            <a:extLst>
              <a:ext uri="{FF2B5EF4-FFF2-40B4-BE49-F238E27FC236}">
                <a16:creationId xmlns:a16="http://schemas.microsoft.com/office/drawing/2014/main" id="{AF324955-9B93-FC0D-14A3-1A44688BA7F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68779593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sz="2400"/>
              <a:t>Texte sur les images</a:t>
            </a:r>
          </a:p>
        </p:txBody>
      </p:sp>
      <p:pic>
        <p:nvPicPr>
          <p:cNvPr id="5" name="Picture 2" title="Saisie d'écran non conforme"/>
          <p:cNvPicPr>
            <a:picLocks noGrp="1" noChangeAspect="1" noChangeArrowheads="1"/>
          </p:cNvPicPr>
          <p:nvPr>
            <p:ph sz="half" idx="1"/>
          </p:nvPr>
        </p:nvPicPr>
        <p:blipFill rotWithShape="1">
          <a:blip r:embed="rId3" cstate="email">
            <a:extLst>
              <a:ext uri="{28A0092B-C50C-407E-A947-70E740481C1C}">
                <a14:useLocalDpi xmlns:a14="http://schemas.microsoft.com/office/drawing/2010/main"/>
              </a:ext>
            </a:extLst>
          </a:blip>
          <a:srcRect l="-2711"/>
          <a:stretch/>
        </p:blipFill>
        <p:spPr bwMode="auto">
          <a:xfrm>
            <a:off x="196162" y="1179080"/>
            <a:ext cx="3967163" cy="261680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title="Saisie d'écran conforme"/>
          <p:cNvPicPr>
            <a:picLocks noGrp="1" noChangeAspect="1" noChangeArrowheads="1"/>
          </p:cNvPicPr>
          <p:nvPr>
            <p:ph sz="half" idx="2"/>
          </p:nvPr>
        </p:nvPicPr>
        <p:blipFill>
          <a:blip r:embed="rId4" cstate="email">
            <a:extLst>
              <a:ext uri="{28A0092B-C50C-407E-A947-70E740481C1C}">
                <a14:useLocalDpi xmlns:a14="http://schemas.microsoft.com/office/drawing/2010/main"/>
              </a:ext>
            </a:extLst>
          </a:blip>
          <a:srcRect/>
          <a:stretch>
            <a:fillRect/>
          </a:stretch>
        </p:blipFill>
        <p:spPr bwMode="auto">
          <a:xfrm>
            <a:off x="4634488" y="1179117"/>
            <a:ext cx="4215777" cy="159994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572000" y="3075806"/>
            <a:ext cx="3456384" cy="1400383"/>
          </a:xfrm>
          <a:prstGeom prst="rect">
            <a:avLst/>
          </a:prstGeom>
        </p:spPr>
        <p:txBody>
          <a:bodyPr wrap="square">
            <a:spAutoFit/>
          </a:bodyPr>
          <a:lstStyle/>
          <a:p>
            <a:pPr>
              <a:spcAft>
                <a:spcPts val="600"/>
              </a:spcAft>
            </a:pPr>
            <a:r>
              <a:rPr lang="fr-FR" sz="1400">
                <a:latin typeface="+mj-lt"/>
              </a:rPr>
              <a:t>Prévoir que l’image est éditorialisée</a:t>
            </a:r>
            <a:r>
              <a:rPr lang="fr-FR" sz="1400">
                <a:latin typeface="Helvetica 55 Roman" panose="020B0604020202020204" pitchFamily="34" charset="0"/>
              </a:rPr>
              <a:t>, donc gros risque de mauvais contraste :</a:t>
            </a:r>
          </a:p>
          <a:p>
            <a:pPr marL="534988" lvl="1" indent="-273050">
              <a:spcAft>
                <a:spcPts val="600"/>
              </a:spcAft>
              <a:buFontTx/>
              <a:buChar char="-"/>
            </a:pPr>
            <a:r>
              <a:rPr lang="fr-FR" sz="1400">
                <a:latin typeface="Helvetica 55 Roman" panose="020B0604020202020204" pitchFamily="34" charset="0"/>
              </a:rPr>
              <a:t>Fond sur le bloc de texte ?</a:t>
            </a:r>
          </a:p>
          <a:p>
            <a:pPr marL="534988" lvl="1" indent="-273050">
              <a:spcAft>
                <a:spcPts val="600"/>
              </a:spcAft>
              <a:buFontTx/>
              <a:buChar char="-"/>
            </a:pPr>
            <a:r>
              <a:rPr lang="fr-FR" sz="1400">
                <a:latin typeface="Helvetica 55 Roman" panose="020B0604020202020204" pitchFamily="34" charset="0"/>
              </a:rPr>
              <a:t>Bouton transparent ?</a:t>
            </a:r>
          </a:p>
          <a:p>
            <a:pPr marL="534988" lvl="1" indent="-273050">
              <a:spcAft>
                <a:spcPts val="600"/>
              </a:spcAft>
              <a:buFontTx/>
              <a:buChar char="-"/>
            </a:pPr>
            <a:r>
              <a:rPr lang="fr-FR" sz="1400">
                <a:latin typeface="Helvetica 55 Roman" panose="020B0604020202020204" pitchFamily="34" charset="0"/>
              </a:rPr>
              <a:t>Responsive Web Design</a:t>
            </a:r>
          </a:p>
        </p:txBody>
      </p:sp>
      <p:pic>
        <p:nvPicPr>
          <p:cNvPr id="2" name="Image 1">
            <a:extLst>
              <a:ext uri="{FF2B5EF4-FFF2-40B4-BE49-F238E27FC236}">
                <a16:creationId xmlns:a16="http://schemas.microsoft.com/office/drawing/2014/main" id="{36748CD2-41E4-E97A-A97A-71184E9C8F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50" y="780603"/>
            <a:ext cx="366618" cy="293294"/>
          </a:xfrm>
          <a:prstGeom prst="rect">
            <a:avLst/>
          </a:prstGeom>
        </p:spPr>
      </p:pic>
      <p:sp>
        <p:nvSpPr>
          <p:cNvPr id="7" name="ZoneTexte 6">
            <a:extLst>
              <a:ext uri="{FF2B5EF4-FFF2-40B4-BE49-F238E27FC236}">
                <a16:creationId xmlns:a16="http://schemas.microsoft.com/office/drawing/2014/main" id="{FB4E4136-F8D0-FF11-8A97-B54403C98E5F}"/>
              </a:ext>
            </a:extLst>
          </p:cNvPr>
          <p:cNvSpPr txBox="1"/>
          <p:nvPr/>
        </p:nvSpPr>
        <p:spPr>
          <a:xfrm>
            <a:off x="781654" y="799609"/>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pic>
        <p:nvPicPr>
          <p:cNvPr id="10" name="Image 9">
            <a:extLst>
              <a:ext uri="{FF2B5EF4-FFF2-40B4-BE49-F238E27FC236}">
                <a16:creationId xmlns:a16="http://schemas.microsoft.com/office/drawing/2014/main" id="{613EE7A8-07AE-55EF-2A81-6F44C38622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34488" y="780603"/>
            <a:ext cx="367622" cy="294098"/>
          </a:xfrm>
          <a:prstGeom prst="rect">
            <a:avLst/>
          </a:prstGeom>
        </p:spPr>
      </p:pic>
      <p:sp>
        <p:nvSpPr>
          <p:cNvPr id="12" name="ZoneTexte 11">
            <a:extLst>
              <a:ext uri="{FF2B5EF4-FFF2-40B4-BE49-F238E27FC236}">
                <a16:creationId xmlns:a16="http://schemas.microsoft.com/office/drawing/2014/main" id="{0FD90CB3-76FE-2213-86A2-F2DB002AC930}"/>
              </a:ext>
            </a:extLst>
          </p:cNvPr>
          <p:cNvSpPr txBox="1"/>
          <p:nvPr/>
        </p:nvSpPr>
        <p:spPr>
          <a:xfrm>
            <a:off x="5029918" y="799609"/>
            <a:ext cx="2566210" cy="338554"/>
          </a:xfrm>
          <a:prstGeom prst="rect">
            <a:avLst/>
          </a:prstGeom>
          <a:noFill/>
        </p:spPr>
        <p:txBody>
          <a:bodyPr wrap="square">
            <a:spAutoFit/>
          </a:bodyPr>
          <a:lstStyle/>
          <a:p>
            <a:r>
              <a:rPr lang="fr-FR" sz="1600">
                <a:solidFill>
                  <a:schemeClr val="tx1"/>
                </a:solidFill>
              </a:rPr>
              <a:t>Exemple valide </a:t>
            </a:r>
            <a:endParaRPr lang="fr-FR" sz="1600"/>
          </a:p>
        </p:txBody>
      </p:sp>
      <p:sp>
        <p:nvSpPr>
          <p:cNvPr id="3" name="Ellipse 2">
            <a:extLst>
              <a:ext uri="{FF2B5EF4-FFF2-40B4-BE49-F238E27FC236}">
                <a16:creationId xmlns:a16="http://schemas.microsoft.com/office/drawing/2014/main" id="{9D979D30-E362-E820-E982-CCF29863225B}"/>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4825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http://onlinehelp.tableau.com/current/pro/desktop/en-us/Img/accessibility_colorshape.png"/>
          <p:cNvPicPr/>
          <p:nvPr/>
        </p:nvPicPr>
        <p:blipFill rotWithShape="1">
          <a:blip r:embed="rId3" cstate="email">
            <a:extLst>
              <a:ext uri="{28A0092B-C50C-407E-A947-70E740481C1C}">
                <a14:useLocalDpi xmlns:a14="http://schemas.microsoft.com/office/drawing/2010/main"/>
              </a:ext>
            </a:extLst>
          </a:blip>
          <a:srcRect/>
          <a:stretch/>
        </p:blipFill>
        <p:spPr bwMode="auto">
          <a:xfrm>
            <a:off x="4499992" y="2259898"/>
            <a:ext cx="3864610" cy="1871345"/>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Image 6"/>
          <p:cNvPicPr/>
          <p:nvPr/>
        </p:nvPicPr>
        <p:blipFill rotWithShape="1">
          <a:blip r:embed="rId4" cstate="email">
            <a:extLst>
              <a:ext uri="{28A0092B-C50C-407E-A947-70E740481C1C}">
                <a14:useLocalDpi xmlns:a14="http://schemas.microsoft.com/office/drawing/2010/main"/>
              </a:ext>
            </a:extLst>
          </a:blip>
          <a:srcRect b="-2671"/>
          <a:stretch/>
        </p:blipFill>
        <p:spPr bwMode="auto">
          <a:xfrm>
            <a:off x="618138" y="2420178"/>
            <a:ext cx="2952328" cy="1786062"/>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2" name="Espace réservé du contenu 1"/>
          <p:cNvSpPr>
            <a:spLocks noGrp="1"/>
          </p:cNvSpPr>
          <p:nvPr>
            <p:ph idx="1"/>
          </p:nvPr>
        </p:nvSpPr>
        <p:spPr>
          <a:xfrm>
            <a:off x="339726" y="339725"/>
            <a:ext cx="8470899" cy="647849"/>
          </a:xfrm>
        </p:spPr>
        <p:txBody>
          <a:bodyPr/>
          <a:lstStyle/>
          <a:p>
            <a:r>
              <a:rPr lang="fr-FR" sz="2200"/>
              <a:t>Ne pas utiliser la couleur ou toute information sensorielle comme seule source d'information</a:t>
            </a:r>
          </a:p>
          <a:p>
            <a:endParaRPr lang="fr-FR" sz="2200">
              <a:solidFill>
                <a:schemeClr val="tx1"/>
              </a:solidFill>
              <a:latin typeface="Arial" panose="020B0604020202020204" pitchFamily="34" charset="0"/>
              <a:cs typeface="Arial" panose="020B0604020202020204" pitchFamily="34" charset="0"/>
            </a:endParaRPr>
          </a:p>
          <a:p>
            <a:endParaRPr lang="fr-FR" sz="2200">
              <a:solidFill>
                <a:schemeClr val="tx1"/>
              </a:solidFill>
            </a:endParaRPr>
          </a:p>
          <a:p>
            <a:endParaRPr lang="fr-FR" sz="2200">
              <a:solidFill>
                <a:schemeClr val="tx1"/>
              </a:solidFill>
            </a:endParaRPr>
          </a:p>
          <a:p>
            <a:endParaRPr lang="fr-FR" sz="2200">
              <a:solidFill>
                <a:schemeClr val="tx1"/>
              </a:solidFill>
            </a:endParaRPr>
          </a:p>
          <a:p>
            <a:pPr eaLnBrk="0" hangingPunct="0">
              <a:spcBef>
                <a:spcPct val="50000"/>
              </a:spcBef>
              <a:defRPr/>
            </a:pPr>
            <a:endParaRPr lang="fr-FR" sz="2200">
              <a:solidFill>
                <a:schemeClr val="tx1"/>
              </a:solidFill>
              <a:cs typeface="Times New Roman" pitchFamily="18" charset="0"/>
            </a:endParaRPr>
          </a:p>
        </p:txBody>
      </p:sp>
      <p:sp>
        <p:nvSpPr>
          <p:cNvPr id="9" name="ZoneTexte 8"/>
          <p:cNvSpPr txBox="1"/>
          <p:nvPr/>
        </p:nvSpPr>
        <p:spPr>
          <a:xfrm>
            <a:off x="221542" y="1007725"/>
            <a:ext cx="8113081" cy="738664"/>
          </a:xfrm>
          <a:prstGeom prst="rect">
            <a:avLst/>
          </a:prstGeom>
          <a:noFill/>
        </p:spPr>
        <p:txBody>
          <a:bodyPr wrap="square" rtlCol="0">
            <a:spAutoFit/>
          </a:bodyPr>
          <a:lstStyle/>
          <a:p>
            <a:pPr marL="285750" indent="-285750">
              <a:buClr>
                <a:schemeClr val="bg2"/>
              </a:buClr>
              <a:buSzPct val="125000"/>
              <a:buFont typeface="Wingdings" panose="05000000000000000000" pitchFamily="2" charset="2"/>
              <a:buChar char="q"/>
            </a:pPr>
            <a:r>
              <a:rPr lang="fr-FR" sz="1400">
                <a:latin typeface="Helvetica 65 Medium" panose="020B0604020202020204" pitchFamily="34" charset="0"/>
              </a:rPr>
              <a:t>La couleur peut ne pas être perçue par un utilisateur, toute information transmise par une couleur doit également être véhiculée par un texte explicite ou une information visuellement explicite (exemple : icônes de formes différentes). </a:t>
            </a:r>
          </a:p>
        </p:txBody>
      </p:sp>
      <p:sp>
        <p:nvSpPr>
          <p:cNvPr id="10" name="ZoneTexte 9"/>
          <p:cNvSpPr txBox="1"/>
          <p:nvPr/>
        </p:nvSpPr>
        <p:spPr>
          <a:xfrm>
            <a:off x="539552" y="4373065"/>
            <a:ext cx="7825050" cy="307777"/>
          </a:xfrm>
          <a:prstGeom prst="rect">
            <a:avLst/>
          </a:prstGeom>
          <a:solidFill>
            <a:srgbClr val="FFEDD9"/>
          </a:solidFill>
        </p:spPr>
        <p:txBody>
          <a:bodyPr wrap="square" rtlCol="0">
            <a:spAutoFit/>
          </a:bodyPr>
          <a:lstStyle/>
          <a:p>
            <a:r>
              <a:rPr lang="fr-FR" sz="1400"/>
              <a:t>Les courbes sont identifiables, indépendamment de la couleur, par des formes différentes.</a:t>
            </a:r>
          </a:p>
        </p:txBody>
      </p:sp>
      <p:pic>
        <p:nvPicPr>
          <p:cNvPr id="3" name="Image 2">
            <a:extLst>
              <a:ext uri="{FF2B5EF4-FFF2-40B4-BE49-F238E27FC236}">
                <a16:creationId xmlns:a16="http://schemas.microsoft.com/office/drawing/2014/main" id="{DADC14F8-E791-C7C2-0E15-EC8EF7C857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552" y="1876143"/>
            <a:ext cx="366618" cy="293294"/>
          </a:xfrm>
          <a:prstGeom prst="rect">
            <a:avLst/>
          </a:prstGeom>
        </p:spPr>
      </p:pic>
      <p:sp>
        <p:nvSpPr>
          <p:cNvPr id="4" name="ZoneTexte 3">
            <a:extLst>
              <a:ext uri="{FF2B5EF4-FFF2-40B4-BE49-F238E27FC236}">
                <a16:creationId xmlns:a16="http://schemas.microsoft.com/office/drawing/2014/main" id="{71387CB2-CE7D-F771-B574-86BBD0133466}"/>
              </a:ext>
            </a:extLst>
          </p:cNvPr>
          <p:cNvSpPr txBox="1"/>
          <p:nvPr/>
        </p:nvSpPr>
        <p:spPr>
          <a:xfrm>
            <a:off x="1004256" y="1895149"/>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pic>
        <p:nvPicPr>
          <p:cNvPr id="11" name="Image 10">
            <a:extLst>
              <a:ext uri="{FF2B5EF4-FFF2-40B4-BE49-F238E27FC236}">
                <a16:creationId xmlns:a16="http://schemas.microsoft.com/office/drawing/2014/main" id="{2FEF36E0-86B2-DB2A-41FC-B756805FB1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9992" y="1830330"/>
            <a:ext cx="367622" cy="294098"/>
          </a:xfrm>
          <a:prstGeom prst="rect">
            <a:avLst/>
          </a:prstGeom>
        </p:spPr>
      </p:pic>
      <p:sp>
        <p:nvSpPr>
          <p:cNvPr id="12" name="ZoneTexte 11">
            <a:extLst>
              <a:ext uri="{FF2B5EF4-FFF2-40B4-BE49-F238E27FC236}">
                <a16:creationId xmlns:a16="http://schemas.microsoft.com/office/drawing/2014/main" id="{86AE6B07-78D5-5390-B957-2AF7068422CF}"/>
              </a:ext>
            </a:extLst>
          </p:cNvPr>
          <p:cNvSpPr txBox="1"/>
          <p:nvPr/>
        </p:nvSpPr>
        <p:spPr>
          <a:xfrm>
            <a:off x="4895422" y="1849336"/>
            <a:ext cx="2566210" cy="338554"/>
          </a:xfrm>
          <a:prstGeom prst="rect">
            <a:avLst/>
          </a:prstGeom>
          <a:noFill/>
        </p:spPr>
        <p:txBody>
          <a:bodyPr wrap="square">
            <a:spAutoFit/>
          </a:bodyPr>
          <a:lstStyle/>
          <a:p>
            <a:r>
              <a:rPr lang="fr-FR" sz="1600">
                <a:solidFill>
                  <a:schemeClr val="tx1"/>
                </a:solidFill>
              </a:rPr>
              <a:t>Exemple valide </a:t>
            </a:r>
            <a:endParaRPr lang="fr-FR" sz="1600"/>
          </a:p>
        </p:txBody>
      </p:sp>
      <p:sp>
        <p:nvSpPr>
          <p:cNvPr id="5" name="Ellipse 4">
            <a:extLst>
              <a:ext uri="{FF2B5EF4-FFF2-40B4-BE49-F238E27FC236}">
                <a16:creationId xmlns:a16="http://schemas.microsoft.com/office/drawing/2014/main" id="{5211E7AC-73BA-9878-9F46-9ED9AE52724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6484474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p:txBody>
          <a:bodyPr>
            <a:normAutofit/>
          </a:bodyPr>
          <a:lstStyle/>
          <a:p>
            <a:pPr marL="719138" indent="-719138"/>
            <a:r>
              <a:rPr lang="fr-FR" sz="3200"/>
              <a:t>1. Les formulaires</a:t>
            </a:r>
          </a:p>
        </p:txBody>
      </p:sp>
      <p:sp>
        <p:nvSpPr>
          <p:cNvPr id="4" name="Rectangle 1">
            <a:extLst>
              <a:ext uri="{FF2B5EF4-FFF2-40B4-BE49-F238E27FC236}">
                <a16:creationId xmlns:a16="http://schemas.microsoft.com/office/drawing/2014/main" id="{B7FAD5F4-6415-8978-E57F-4BC11086594C}"/>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6" name="ZoneTexte 5">
            <a:extLst>
              <a:ext uri="{FF2B5EF4-FFF2-40B4-BE49-F238E27FC236}">
                <a16:creationId xmlns:a16="http://schemas.microsoft.com/office/drawing/2014/main" id="{0F88EEA8-1EEB-EAD5-7745-5D0222009031}"/>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2054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sz="2200">
                <a:solidFill>
                  <a:srgbClr val="F16E00"/>
                </a:solidFill>
              </a:rPr>
              <a:t>Rapprocher les étiquettes des champs de formulaires</a:t>
            </a:r>
          </a:p>
        </p:txBody>
      </p:sp>
      <p:pic>
        <p:nvPicPr>
          <p:cNvPr id="2" name="Image 1">
            <a:extLst>
              <a:ext uri="{FF2B5EF4-FFF2-40B4-BE49-F238E27FC236}">
                <a16:creationId xmlns:a16="http://schemas.microsoft.com/office/drawing/2014/main" id="{BAEFDADE-2422-9FFA-9DCC-CC37D3461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576" y="2390362"/>
            <a:ext cx="366618" cy="293294"/>
          </a:xfrm>
          <a:prstGeom prst="rect">
            <a:avLst/>
          </a:prstGeom>
        </p:spPr>
      </p:pic>
      <p:sp>
        <p:nvSpPr>
          <p:cNvPr id="3" name="ZoneTexte 2">
            <a:extLst>
              <a:ext uri="{FF2B5EF4-FFF2-40B4-BE49-F238E27FC236}">
                <a16:creationId xmlns:a16="http://schemas.microsoft.com/office/drawing/2014/main" id="{5ABC49D5-08B7-5E21-6D2F-F450F6B6CA94}"/>
              </a:ext>
            </a:extLst>
          </p:cNvPr>
          <p:cNvSpPr txBox="1"/>
          <p:nvPr/>
        </p:nvSpPr>
        <p:spPr>
          <a:xfrm>
            <a:off x="1220280" y="2409368"/>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sp>
        <p:nvSpPr>
          <p:cNvPr id="6" name="ZoneTexte 5">
            <a:extLst>
              <a:ext uri="{FF2B5EF4-FFF2-40B4-BE49-F238E27FC236}">
                <a16:creationId xmlns:a16="http://schemas.microsoft.com/office/drawing/2014/main" id="{17D17E9B-9F7F-8703-538C-DF3770763982}"/>
              </a:ext>
            </a:extLst>
          </p:cNvPr>
          <p:cNvSpPr txBox="1"/>
          <p:nvPr/>
        </p:nvSpPr>
        <p:spPr>
          <a:xfrm>
            <a:off x="314324" y="1189359"/>
            <a:ext cx="8669655" cy="492443"/>
          </a:xfrm>
          <a:prstGeom prst="rect">
            <a:avLst/>
          </a:prstGeom>
        </p:spPr>
        <p:txBody>
          <a:bodyPr wrap="square" lIns="0" tIns="0" rIns="0" bIns="0" rtlCol="0">
            <a:spAutoFit/>
          </a:bodyPr>
          <a:lstStyle/>
          <a:p>
            <a:pPr marL="285750" indent="-285750">
              <a:buClr>
                <a:schemeClr val="bg2"/>
              </a:buClr>
              <a:buSzPct val="125000"/>
              <a:buFont typeface="Wingdings" panose="05000000000000000000" pitchFamily="2" charset="2"/>
              <a:buChar char="q"/>
            </a:pPr>
            <a:r>
              <a:rPr lang="fr-FR" sz="1600"/>
              <a:t>Le positionnement du libellé doit permettre de l’associer sans hésitation à son champ.</a:t>
            </a:r>
          </a:p>
          <a:p>
            <a:endParaRPr lang="fr-FR" sz="1600"/>
          </a:p>
        </p:txBody>
      </p:sp>
      <p:pic>
        <p:nvPicPr>
          <p:cNvPr id="10" name="Image 9">
            <a:extLst>
              <a:ext uri="{FF2B5EF4-FFF2-40B4-BE49-F238E27FC236}">
                <a16:creationId xmlns:a16="http://schemas.microsoft.com/office/drawing/2014/main" id="{B030F59C-17F2-1F96-BFF4-FADC11BEDB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405" y="2900443"/>
            <a:ext cx="3352676" cy="85308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grpSp>
        <p:nvGrpSpPr>
          <p:cNvPr id="8" name="Groupe 7">
            <a:extLst>
              <a:ext uri="{FF2B5EF4-FFF2-40B4-BE49-F238E27FC236}">
                <a16:creationId xmlns:a16="http://schemas.microsoft.com/office/drawing/2014/main" id="{6CBB2D8C-93D1-2F49-542B-93F4EA485DC9}"/>
              </a:ext>
            </a:extLst>
          </p:cNvPr>
          <p:cNvGrpSpPr/>
          <p:nvPr/>
        </p:nvGrpSpPr>
        <p:grpSpPr>
          <a:xfrm>
            <a:off x="5066744" y="2390362"/>
            <a:ext cx="2961640" cy="1385543"/>
            <a:chOff x="5066744" y="2215102"/>
            <a:chExt cx="2961640" cy="1385543"/>
          </a:xfrm>
        </p:grpSpPr>
        <p:pic>
          <p:nvPicPr>
            <p:cNvPr id="4" name="Image 3">
              <a:extLst>
                <a:ext uri="{FF2B5EF4-FFF2-40B4-BE49-F238E27FC236}">
                  <a16:creationId xmlns:a16="http://schemas.microsoft.com/office/drawing/2014/main" id="{EAEDD59F-E4B0-1BC7-D7A0-E6754436EF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6744" y="2215102"/>
              <a:ext cx="367622" cy="294098"/>
            </a:xfrm>
            <a:prstGeom prst="rect">
              <a:avLst/>
            </a:prstGeom>
          </p:spPr>
        </p:pic>
        <p:sp>
          <p:nvSpPr>
            <p:cNvPr id="5" name="ZoneTexte 4">
              <a:extLst>
                <a:ext uri="{FF2B5EF4-FFF2-40B4-BE49-F238E27FC236}">
                  <a16:creationId xmlns:a16="http://schemas.microsoft.com/office/drawing/2014/main" id="{4E690A99-A47D-FD76-898E-52916171BB41}"/>
                </a:ext>
              </a:extLst>
            </p:cNvPr>
            <p:cNvSpPr txBox="1"/>
            <p:nvPr/>
          </p:nvSpPr>
          <p:spPr>
            <a:xfrm>
              <a:off x="5462174" y="2234108"/>
              <a:ext cx="2566210"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11" name="Image 10">
              <a:extLst>
                <a:ext uri="{FF2B5EF4-FFF2-40B4-BE49-F238E27FC236}">
                  <a16:creationId xmlns:a16="http://schemas.microsoft.com/office/drawing/2014/main" id="{2A4642D8-28F4-33D6-3FBE-D5394A3FCFF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84219" y="2725183"/>
              <a:ext cx="2472255" cy="87546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7836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C183D7F6-B498-43B3-948B-1728B52AA6E4}">
                <adec:decorative xmlns:adec="http://schemas.microsoft.com/office/drawing/2017/decorative" val="0"/>
              </a:ext>
            </a:extLst>
          </p:cNvPr>
          <p:cNvSpPr>
            <a:spLocks noGrp="1"/>
          </p:cNvSpPr>
          <p:nvPr>
            <p:ph idx="1"/>
          </p:nvPr>
        </p:nvSpPr>
        <p:spPr>
          <a:xfrm>
            <a:off x="314325" y="987424"/>
            <a:ext cx="8515350" cy="3672557"/>
          </a:xfrm>
        </p:spPr>
        <p:txBody>
          <a:bodyPr/>
          <a:lstStyle/>
          <a:p>
            <a:pPr marL="285750" indent="-285750">
              <a:lnSpc>
                <a:spcPct val="100000"/>
              </a:lnSpc>
              <a:buClr>
                <a:schemeClr val="bg2"/>
              </a:buClr>
              <a:buSzPct val="125000"/>
              <a:buFont typeface="Wingdings" panose="05000000000000000000" pitchFamily="2" charset="2"/>
              <a:buChar char="q"/>
            </a:pPr>
            <a:r>
              <a:rPr lang="fr-FR" sz="1600"/>
              <a:t>Les champs obligatoires doivent être signalés à l'utilisateur par, à la fois :</a:t>
            </a:r>
          </a:p>
          <a:p>
            <a:pPr marL="596900" lvl="2" indent="-285750">
              <a:lnSpc>
                <a:spcPct val="100000"/>
              </a:lnSpc>
              <a:buSzPct val="125000"/>
              <a:buFont typeface="Wingdings" panose="05000000000000000000" pitchFamily="2" charset="2"/>
              <a:buChar char="Ø"/>
            </a:pPr>
            <a:r>
              <a:rPr lang="fr-FR" sz="1600"/>
              <a:t>une légende avant le premier champ </a:t>
            </a:r>
          </a:p>
          <a:p>
            <a:pPr marL="311150" lvl="2" indent="0">
              <a:lnSpc>
                <a:spcPct val="80000"/>
              </a:lnSpc>
              <a:spcBef>
                <a:spcPts val="0"/>
              </a:spcBef>
              <a:buSzPct val="125000"/>
              <a:buNone/>
            </a:pPr>
            <a:r>
              <a:rPr lang="fr-FR" sz="2000">
                <a:solidFill>
                  <a:srgbClr val="F16E00"/>
                </a:solidFill>
              </a:rPr>
              <a:t>		+</a:t>
            </a:r>
          </a:p>
          <a:p>
            <a:pPr marL="596900" lvl="2" indent="-285750">
              <a:lnSpc>
                <a:spcPct val="100000"/>
              </a:lnSpc>
              <a:spcBef>
                <a:spcPts val="0"/>
              </a:spcBef>
              <a:buSzPct val="125000"/>
              <a:buFont typeface="Wingdings" panose="05000000000000000000" pitchFamily="2" charset="2"/>
              <a:buChar char="Ø"/>
            </a:pPr>
            <a:r>
              <a:rPr lang="fr-FR" sz="1600"/>
              <a:t>un indice visuel, par exemple par un astérisque</a:t>
            </a:r>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a:lnSpc>
                <a:spcPct val="100000"/>
              </a:lnSpc>
            </a:pPr>
            <a:endParaRPr lang="fr-FR" sz="1600"/>
          </a:p>
        </p:txBody>
      </p:sp>
      <p:sp>
        <p:nvSpPr>
          <p:cNvPr id="7" name="Titre 6"/>
          <p:cNvSpPr>
            <a:spLocks noGrp="1"/>
          </p:cNvSpPr>
          <p:nvPr>
            <p:ph type="title"/>
          </p:nvPr>
        </p:nvSpPr>
        <p:spPr>
          <a:xfrm>
            <a:off x="314325" y="267494"/>
            <a:ext cx="8515350" cy="398240"/>
          </a:xfrm>
        </p:spPr>
        <p:txBody>
          <a:bodyPr/>
          <a:lstStyle/>
          <a:p>
            <a:r>
              <a:rPr lang="fr-FR" sz="2200">
                <a:solidFill>
                  <a:srgbClr val="F16E00"/>
                </a:solidFill>
              </a:rPr>
              <a:t>Champs obligatoires</a:t>
            </a:r>
          </a:p>
        </p:txBody>
      </p:sp>
      <p:pic>
        <p:nvPicPr>
          <p:cNvPr id="1027" name="Picture 3" descr="Exemple de formulaire qui indique des champs obligatoires par une couleur, puis par une astérisqu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04677" y="2816503"/>
            <a:ext cx="1908218" cy="19716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 name="Image 2">
            <a:extLst>
              <a:ext uri="{FF2B5EF4-FFF2-40B4-BE49-F238E27FC236}">
                <a16:creationId xmlns:a16="http://schemas.microsoft.com/office/drawing/2014/main" id="{BD72808C-A05C-24D4-018F-8DC582FCF5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544" y="2417830"/>
            <a:ext cx="366618" cy="293294"/>
          </a:xfrm>
          <a:prstGeom prst="rect">
            <a:avLst/>
          </a:prstGeom>
        </p:spPr>
      </p:pic>
      <p:sp>
        <p:nvSpPr>
          <p:cNvPr id="4" name="ZoneTexte 3">
            <a:extLst>
              <a:ext uri="{FF2B5EF4-FFF2-40B4-BE49-F238E27FC236}">
                <a16:creationId xmlns:a16="http://schemas.microsoft.com/office/drawing/2014/main" id="{25DE655A-2536-A3A8-9D15-F2F436A80E60}"/>
              </a:ext>
            </a:extLst>
          </p:cNvPr>
          <p:cNvSpPr txBox="1"/>
          <p:nvPr/>
        </p:nvSpPr>
        <p:spPr>
          <a:xfrm>
            <a:off x="1748248" y="2436836"/>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grpSp>
        <p:nvGrpSpPr>
          <p:cNvPr id="2" name="Groupe 1">
            <a:extLst>
              <a:ext uri="{FF2B5EF4-FFF2-40B4-BE49-F238E27FC236}">
                <a16:creationId xmlns:a16="http://schemas.microsoft.com/office/drawing/2014/main" id="{75F4EDD3-0959-3DA7-1E03-CD97970DAA6D}"/>
              </a:ext>
            </a:extLst>
          </p:cNvPr>
          <p:cNvGrpSpPr/>
          <p:nvPr/>
        </p:nvGrpSpPr>
        <p:grpSpPr>
          <a:xfrm>
            <a:off x="5364088" y="2417830"/>
            <a:ext cx="2526829" cy="2370347"/>
            <a:chOff x="5364088" y="1999347"/>
            <a:chExt cx="2526829" cy="2370347"/>
          </a:xfrm>
        </p:grpSpPr>
        <p:pic>
          <p:nvPicPr>
            <p:cNvPr id="6" name="Image 5">
              <a:extLst>
                <a:ext uri="{FF2B5EF4-FFF2-40B4-BE49-F238E27FC236}">
                  <a16:creationId xmlns:a16="http://schemas.microsoft.com/office/drawing/2014/main" id="{DD3C62FC-8320-76FF-6F45-8F1856BF5A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64088" y="1999347"/>
              <a:ext cx="367622" cy="294098"/>
            </a:xfrm>
            <a:prstGeom prst="rect">
              <a:avLst/>
            </a:prstGeom>
          </p:spPr>
        </p:pic>
        <p:sp>
          <p:nvSpPr>
            <p:cNvPr id="8" name="ZoneTexte 7">
              <a:extLst>
                <a:ext uri="{FF2B5EF4-FFF2-40B4-BE49-F238E27FC236}">
                  <a16:creationId xmlns:a16="http://schemas.microsoft.com/office/drawing/2014/main" id="{6FA72F48-C855-D97E-26E0-CBE48D555708}"/>
                </a:ext>
              </a:extLst>
            </p:cNvPr>
            <p:cNvSpPr txBox="1"/>
            <p:nvPr/>
          </p:nvSpPr>
          <p:spPr>
            <a:xfrm>
              <a:off x="5831106" y="1999347"/>
              <a:ext cx="2059811"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9" name="Picture 3" descr="Exemple de formulaire qui indique des champs obligatoires par une couleur, puis par une astérisque">
              <a:extLst>
                <a:ext uri="{FF2B5EF4-FFF2-40B4-BE49-F238E27FC236}">
                  <a16:creationId xmlns:a16="http://schemas.microsoft.com/office/drawing/2014/main" id="{01B26C9E-E747-5F9B-8F82-01D62AD3A75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364088" y="2398019"/>
              <a:ext cx="2526829" cy="19716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sp>
        <p:nvSpPr>
          <p:cNvPr id="10" name="Ellipse 9">
            <a:extLst>
              <a:ext uri="{FF2B5EF4-FFF2-40B4-BE49-F238E27FC236}">
                <a16:creationId xmlns:a16="http://schemas.microsoft.com/office/drawing/2014/main" id="{380CDA5D-C39C-D0CA-2C03-63E2D08E842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532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0ED30E-3604-44FC-A5AB-FB6EBAF2D0DC}"/>
              </a:ext>
            </a:extLst>
          </p:cNvPr>
          <p:cNvSpPr>
            <a:spLocks noGrp="1"/>
          </p:cNvSpPr>
          <p:nvPr>
            <p:ph type="title"/>
          </p:nvPr>
        </p:nvSpPr>
        <p:spPr/>
        <p:txBody>
          <a:bodyPr/>
          <a:lstStyle/>
          <a:p>
            <a:r>
              <a:rPr lang="fr-FR" sz="2400"/>
              <a:t>Libellés des champs et boutons accessibles</a:t>
            </a:r>
          </a:p>
        </p:txBody>
      </p:sp>
      <p:sp>
        <p:nvSpPr>
          <p:cNvPr id="6" name="Espace réservé du contenu 1">
            <a:extLst>
              <a:ext uri="{FF2B5EF4-FFF2-40B4-BE49-F238E27FC236}">
                <a16:creationId xmlns:a16="http://schemas.microsoft.com/office/drawing/2014/main" id="{63D1C5B7-A629-827E-ECFE-67EA1BF05255}"/>
              </a:ext>
            </a:extLst>
          </p:cNvPr>
          <p:cNvSpPr txBox="1">
            <a:spLocks/>
          </p:cNvSpPr>
          <p:nvPr/>
        </p:nvSpPr>
        <p:spPr>
          <a:xfrm>
            <a:off x="314324" y="987425"/>
            <a:ext cx="8542339" cy="3265487"/>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00000"/>
              </a:lnSpc>
              <a:spcBef>
                <a:spcPts val="0"/>
              </a:spcBef>
              <a:buClr>
                <a:schemeClr val="bg2"/>
              </a:buClr>
              <a:buSzPct val="125000"/>
              <a:buFont typeface="Wingdings" panose="05000000000000000000" pitchFamily="2" charset="2"/>
              <a:buChar char="q"/>
            </a:pPr>
            <a:r>
              <a:rPr lang="fr-FR"/>
              <a:t>Un libellé permet de comprendre le rôle du champ, le type et le format de données attendus.</a:t>
            </a:r>
          </a:p>
          <a:p>
            <a:pPr marL="285750" indent="-285750">
              <a:lnSpc>
                <a:spcPct val="100000"/>
              </a:lnSpc>
              <a:spcBef>
                <a:spcPts val="0"/>
              </a:spcBef>
              <a:buClr>
                <a:schemeClr val="bg2"/>
              </a:buClr>
              <a:buSzPct val="125000"/>
              <a:buFont typeface="Wingdings" panose="05000000000000000000" pitchFamily="2" charset="2"/>
              <a:buChar char="q"/>
            </a:pPr>
            <a:endParaRPr lang="fr-FR"/>
          </a:p>
          <a:p>
            <a:pPr marL="285750" indent="-285750">
              <a:spcBef>
                <a:spcPts val="0"/>
              </a:spcBef>
              <a:buClr>
                <a:schemeClr val="bg2"/>
              </a:buClr>
              <a:buSzPct val="125000"/>
              <a:buFont typeface="Wingdings" panose="05000000000000000000" pitchFamily="2" charset="2"/>
              <a:buChar char="q"/>
            </a:pPr>
            <a:r>
              <a:rPr lang="fr-FR"/>
              <a:t>Les libellés de champs et de boutons doivent être pertinents et compréhensibles par tous.</a:t>
            </a:r>
          </a:p>
          <a:p>
            <a:pPr marL="285750" indent="-285750">
              <a:buClr>
                <a:schemeClr val="bg2"/>
              </a:buClr>
              <a:buSzPct val="125000"/>
              <a:buFont typeface="Wingdings" panose="05000000000000000000" pitchFamily="2" charset="2"/>
              <a:buChar char="q"/>
            </a:pPr>
            <a:endParaRPr lang="fr-FR"/>
          </a:p>
          <a:p>
            <a:endParaRPr lang="fr-FR"/>
          </a:p>
        </p:txBody>
      </p:sp>
      <p:grpSp>
        <p:nvGrpSpPr>
          <p:cNvPr id="5" name="Groupe 4">
            <a:extLst>
              <a:ext uri="{FF2B5EF4-FFF2-40B4-BE49-F238E27FC236}">
                <a16:creationId xmlns:a16="http://schemas.microsoft.com/office/drawing/2014/main" id="{52D75CED-F78E-C50E-36FD-A0F3C8ACAD82}"/>
              </a:ext>
            </a:extLst>
          </p:cNvPr>
          <p:cNvGrpSpPr/>
          <p:nvPr/>
        </p:nvGrpSpPr>
        <p:grpSpPr>
          <a:xfrm>
            <a:off x="539552" y="1773489"/>
            <a:ext cx="5330908" cy="1512168"/>
            <a:chOff x="539552" y="1773489"/>
            <a:chExt cx="5330908" cy="1512168"/>
          </a:xfrm>
        </p:grpSpPr>
        <p:pic>
          <p:nvPicPr>
            <p:cNvPr id="7" name="Image 6">
              <a:extLst>
                <a:ext uri="{FF2B5EF4-FFF2-40B4-BE49-F238E27FC236}">
                  <a16:creationId xmlns:a16="http://schemas.microsoft.com/office/drawing/2014/main" id="{CE0FC542-357F-A52C-2E42-EAF9D25AC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
            <a:stretch/>
          </p:blipFill>
          <p:spPr>
            <a:xfrm>
              <a:off x="539552" y="2097657"/>
              <a:ext cx="5181600" cy="118800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818A2AE8-A8FA-CA10-5ABE-32655B908D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64" y="1773489"/>
              <a:ext cx="366618" cy="293294"/>
            </a:xfrm>
            <a:prstGeom prst="rect">
              <a:avLst/>
            </a:prstGeom>
          </p:spPr>
        </p:pic>
        <p:sp>
          <p:nvSpPr>
            <p:cNvPr id="13" name="ZoneTexte 12">
              <a:extLst>
                <a:ext uri="{FF2B5EF4-FFF2-40B4-BE49-F238E27FC236}">
                  <a16:creationId xmlns:a16="http://schemas.microsoft.com/office/drawing/2014/main" id="{1CF90106-7A5B-BAD0-A16F-324863429339}"/>
                </a:ext>
              </a:extLst>
            </p:cNvPr>
            <p:cNvSpPr txBox="1"/>
            <p:nvPr/>
          </p:nvSpPr>
          <p:spPr>
            <a:xfrm>
              <a:off x="3725390" y="1792495"/>
              <a:ext cx="2145070" cy="338554"/>
            </a:xfrm>
            <a:prstGeom prst="rect">
              <a:avLst/>
            </a:prstGeom>
            <a:noFill/>
          </p:spPr>
          <p:txBody>
            <a:bodyPr wrap="square">
              <a:spAutoFit/>
            </a:bodyPr>
            <a:lstStyle/>
            <a:p>
              <a:r>
                <a:rPr lang="fr-FR" sz="1600">
                  <a:solidFill>
                    <a:schemeClr val="tx1"/>
                  </a:solidFill>
                </a:rPr>
                <a:t>Exemple non valide </a:t>
              </a:r>
              <a:endParaRPr lang="fr-FR" sz="1600"/>
            </a:p>
          </p:txBody>
        </p:sp>
      </p:grpSp>
      <p:grpSp>
        <p:nvGrpSpPr>
          <p:cNvPr id="2" name="Groupe 1">
            <a:extLst>
              <a:ext uri="{FF2B5EF4-FFF2-40B4-BE49-F238E27FC236}">
                <a16:creationId xmlns:a16="http://schemas.microsoft.com/office/drawing/2014/main" id="{9D4FF88C-B57F-0A75-815F-FCDFA9F69047}"/>
              </a:ext>
            </a:extLst>
          </p:cNvPr>
          <p:cNvGrpSpPr/>
          <p:nvPr/>
        </p:nvGrpSpPr>
        <p:grpSpPr>
          <a:xfrm>
            <a:off x="2317571" y="3144121"/>
            <a:ext cx="6255215" cy="1797720"/>
            <a:chOff x="2096591" y="3144121"/>
            <a:chExt cx="6255215" cy="1797720"/>
          </a:xfrm>
        </p:grpSpPr>
        <p:pic>
          <p:nvPicPr>
            <p:cNvPr id="11" name="Image 10">
              <a:extLst>
                <a:ext uri="{FF2B5EF4-FFF2-40B4-BE49-F238E27FC236}">
                  <a16:creationId xmlns:a16="http://schemas.microsoft.com/office/drawing/2014/main" id="{B7ECACD6-99F0-BA61-2DFA-2FFDBA2EC619}"/>
                </a:ext>
              </a:extLst>
            </p:cNvPr>
            <p:cNvPicPr>
              <a:picLocks noChangeAspect="1"/>
            </p:cNvPicPr>
            <p:nvPr/>
          </p:nvPicPr>
          <p:blipFill>
            <a:blip r:embed="rId4"/>
            <a:stretch>
              <a:fillRect/>
            </a:stretch>
          </p:blipFill>
          <p:spPr>
            <a:xfrm>
              <a:off x="2096591" y="3474991"/>
              <a:ext cx="6219825" cy="1466850"/>
            </a:xfrm>
            <a:prstGeom prst="rect">
              <a:avLst/>
            </a:prstGeom>
            <a:effectLst>
              <a:outerShdw blurRad="50800" dist="38100" dir="2700000" algn="tl" rotWithShape="0">
                <a:prstClr val="black">
                  <a:alpha val="40000"/>
                </a:prstClr>
              </a:outerShdw>
            </a:effectLst>
          </p:spPr>
        </p:pic>
        <p:pic>
          <p:nvPicPr>
            <p:cNvPr id="14" name="Image 13">
              <a:extLst>
                <a:ext uri="{FF2B5EF4-FFF2-40B4-BE49-F238E27FC236}">
                  <a16:creationId xmlns:a16="http://schemas.microsoft.com/office/drawing/2014/main" id="{98AB64FF-631B-7EA9-D1C4-F84B867DB4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00192" y="3144121"/>
              <a:ext cx="367622" cy="294098"/>
            </a:xfrm>
            <a:prstGeom prst="rect">
              <a:avLst/>
            </a:prstGeom>
          </p:spPr>
        </p:pic>
        <p:sp>
          <p:nvSpPr>
            <p:cNvPr id="15" name="ZoneTexte 14">
              <a:extLst>
                <a:ext uri="{FF2B5EF4-FFF2-40B4-BE49-F238E27FC236}">
                  <a16:creationId xmlns:a16="http://schemas.microsoft.com/office/drawing/2014/main" id="{1EA2472E-CF5B-2252-BEC9-B7F60AE9D95D}"/>
                </a:ext>
              </a:extLst>
            </p:cNvPr>
            <p:cNvSpPr txBox="1"/>
            <p:nvPr/>
          </p:nvSpPr>
          <p:spPr>
            <a:xfrm>
              <a:off x="6695622" y="3163127"/>
              <a:ext cx="1656184" cy="338554"/>
            </a:xfrm>
            <a:prstGeom prst="rect">
              <a:avLst/>
            </a:prstGeom>
            <a:noFill/>
          </p:spPr>
          <p:txBody>
            <a:bodyPr wrap="square">
              <a:spAutoFit/>
            </a:bodyPr>
            <a:lstStyle/>
            <a:p>
              <a:r>
                <a:rPr lang="fr-FR" sz="1600">
                  <a:solidFill>
                    <a:schemeClr val="tx1"/>
                  </a:solidFill>
                </a:rPr>
                <a:t>Exemple valide </a:t>
              </a:r>
              <a:endParaRPr lang="fr-FR" sz="1600"/>
            </a:p>
          </p:txBody>
        </p:sp>
      </p:grpSp>
    </p:spTree>
    <p:extLst>
      <p:ext uri="{BB962C8B-B14F-4D97-AF65-F5344CB8AC3E}">
        <p14:creationId xmlns:p14="http://schemas.microsoft.com/office/powerpoint/2010/main" val="37885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52" y="236931"/>
            <a:ext cx="5768848" cy="351378"/>
          </a:xfrm>
          <a:prstGeom prst="rect">
            <a:avLst/>
          </a:prstGeom>
        </p:spPr>
        <p:txBody>
          <a:bodyPr vert="horz" wrap="square" lIns="0" tIns="12700" rIns="0" bIns="0" rtlCol="0">
            <a:spAutoFit/>
          </a:bodyPr>
          <a:lstStyle/>
          <a:p>
            <a:pPr marL="12700">
              <a:lnSpc>
                <a:spcPct val="100000"/>
              </a:lnSpc>
              <a:spcBef>
                <a:spcPts val="100"/>
              </a:spcBef>
            </a:pPr>
            <a:r>
              <a:rPr lang="fr-FR" sz="2200">
                <a:latin typeface="Helvetica 75 Bold" panose="020B0804020202020204" pitchFamily="34" charset="0"/>
              </a:rPr>
              <a:t>Introduction</a:t>
            </a:r>
          </a:p>
        </p:txBody>
      </p:sp>
      <p:pic>
        <p:nvPicPr>
          <p:cNvPr id="4" name="object 4">
            <a:extLs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5436108" y="1275588"/>
            <a:ext cx="2520695" cy="2001012"/>
          </a:xfrm>
          <a:prstGeom prst="rect">
            <a:avLst/>
          </a:prstGeom>
        </p:spPr>
      </p:pic>
      <p:sp>
        <p:nvSpPr>
          <p:cNvPr id="7" name="object 3">
            <a:extLst>
              <a:ext uri="{FF2B5EF4-FFF2-40B4-BE49-F238E27FC236}">
                <a16:creationId xmlns:a16="http://schemas.microsoft.com/office/drawing/2014/main" id="{81D66A3E-0CDB-453A-A6DC-31E98217D108}"/>
              </a:ext>
            </a:extLst>
          </p:cNvPr>
          <p:cNvSpPr txBox="1"/>
          <p:nvPr/>
        </p:nvSpPr>
        <p:spPr>
          <a:xfrm>
            <a:off x="562838" y="1200150"/>
            <a:ext cx="5429084" cy="1615186"/>
          </a:xfrm>
          <a:prstGeom prst="rect">
            <a:avLst/>
          </a:prstGeom>
        </p:spPr>
        <p:txBody>
          <a:bodyPr vert="horz" wrap="square" lIns="0" tIns="13335" rIns="0" bIns="0" rtlCol="0" anchor="t">
            <a:spAutoFit/>
          </a:bodyPr>
          <a:lstStyle/>
          <a:p>
            <a:pPr marL="355600" marR="5080" indent="-342900">
              <a:lnSpc>
                <a:spcPct val="200000"/>
              </a:lnSpc>
              <a:spcBef>
                <a:spcPts val="105"/>
              </a:spcBef>
              <a:buFont typeface="Wingdings" panose="05000000000000000000" pitchFamily="2" charset="2"/>
              <a:buChar char="q"/>
            </a:pPr>
            <a:r>
              <a:rPr lang="fr-FR" spc="-5">
                <a:latin typeface="Arial"/>
                <a:cs typeface="Arial"/>
              </a:rPr>
              <a:t>Handicap et accessibilité numérique</a:t>
            </a:r>
          </a:p>
          <a:p>
            <a:pPr marL="355600" marR="5080" indent="-342900">
              <a:lnSpc>
                <a:spcPct val="200000"/>
              </a:lnSpc>
              <a:spcBef>
                <a:spcPts val="105"/>
              </a:spcBef>
              <a:buFont typeface="Wingdings" panose="05000000000000000000" pitchFamily="2" charset="2"/>
              <a:buChar char="q"/>
            </a:pPr>
            <a:r>
              <a:rPr lang="fr-FR" spc="-5">
                <a:latin typeface="Arial"/>
                <a:cs typeface="Arial"/>
              </a:rPr>
              <a:t>Pour qui ?</a:t>
            </a:r>
          </a:p>
          <a:p>
            <a:pPr marL="355600" marR="5080" indent="-342900">
              <a:lnSpc>
                <a:spcPct val="200000"/>
              </a:lnSpc>
              <a:spcBef>
                <a:spcPts val="105"/>
              </a:spcBef>
              <a:buFont typeface="Wingdings" panose="05000000000000000000" pitchFamily="2" charset="2"/>
              <a:buChar char="q"/>
            </a:pPr>
            <a:r>
              <a:rPr lang="fr-FR" spc="-5">
                <a:latin typeface="Arial"/>
                <a:cs typeface="Arial"/>
              </a:rPr>
              <a:t>Une obligation légale </a:t>
            </a:r>
          </a:p>
        </p:txBody>
      </p:sp>
      <p:sp>
        <p:nvSpPr>
          <p:cNvPr id="3" name="Ellipse 2">
            <a:extLst>
              <a:ext uri="{FF2B5EF4-FFF2-40B4-BE49-F238E27FC236}">
                <a16:creationId xmlns:a16="http://schemas.microsoft.com/office/drawing/2014/main" id="{9A677493-FAAE-CF00-FA33-E44D9B27CBF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097304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space réservé du contenu 1">
            <a:extLst>
              <a:ext uri="{FF2B5EF4-FFF2-40B4-BE49-F238E27FC236}">
                <a16:creationId xmlns:a16="http://schemas.microsoft.com/office/drawing/2014/main" id="{6BB06A64-FD7F-3F9D-2B70-056FB9864913}"/>
              </a:ext>
            </a:extLst>
          </p:cNvPr>
          <p:cNvSpPr>
            <a:spLocks noGrp="1"/>
          </p:cNvSpPr>
          <p:nvPr>
            <p:ph idx="1"/>
          </p:nvPr>
        </p:nvSpPr>
        <p:spPr>
          <a:xfrm>
            <a:off x="314325" y="992461"/>
            <a:ext cx="8515350" cy="64227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85750" indent="-285750">
              <a:buClr>
                <a:schemeClr val="bg2"/>
              </a:buClr>
              <a:buSzPct val="125000"/>
              <a:buFont typeface="Wingdings" panose="05000000000000000000" pitchFamily="2" charset="2"/>
              <a:buChar char="q"/>
            </a:pPr>
            <a:r>
              <a:rPr lang="fr-FR" sz="1600"/>
              <a:t>Les messages d'erreurs doivent être explicites : quelle erreur a été commise et, si possible, un moyen de la corriger ou un exemple valide.</a:t>
            </a:r>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p:txBody>
      </p:sp>
      <p:sp>
        <p:nvSpPr>
          <p:cNvPr id="7" name="Titre 6"/>
          <p:cNvSpPr>
            <a:spLocks noGrp="1"/>
          </p:cNvSpPr>
          <p:nvPr>
            <p:ph type="title"/>
          </p:nvPr>
        </p:nvSpPr>
        <p:spPr/>
        <p:txBody>
          <a:bodyPr/>
          <a:lstStyle/>
          <a:p>
            <a:r>
              <a:rPr lang="fr-FR" sz="2400">
                <a:solidFill>
                  <a:srgbClr val="F16E00"/>
                </a:solidFill>
              </a:rPr>
              <a:t>Champs en erreur</a:t>
            </a:r>
          </a:p>
        </p:txBody>
      </p:sp>
      <p:pic>
        <p:nvPicPr>
          <p:cNvPr id="18" name="Picture 3" title="Formulaire présentant des messages d'erreur">
            <a:extLst>
              <a:ext uri="{FF2B5EF4-FFF2-40B4-BE49-F238E27FC236}">
                <a16:creationId xmlns:a16="http://schemas.microsoft.com/office/drawing/2014/main" id="{09A2362A-640E-199C-F4B6-414207B765D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66166" y="2042551"/>
            <a:ext cx="2856052" cy="21240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Image 19">
            <a:extLst>
              <a:ext uri="{FF2B5EF4-FFF2-40B4-BE49-F238E27FC236}">
                <a16:creationId xmlns:a16="http://schemas.microsoft.com/office/drawing/2014/main" id="{6D52F546-EF62-9067-AD28-58D7E4FF11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2841" y="1691994"/>
            <a:ext cx="366618" cy="293294"/>
          </a:xfrm>
          <a:prstGeom prst="rect">
            <a:avLst/>
          </a:prstGeom>
        </p:spPr>
      </p:pic>
      <p:sp>
        <p:nvSpPr>
          <p:cNvPr id="21" name="ZoneTexte 20">
            <a:extLst>
              <a:ext uri="{FF2B5EF4-FFF2-40B4-BE49-F238E27FC236}">
                <a16:creationId xmlns:a16="http://schemas.microsoft.com/office/drawing/2014/main" id="{A08D3C6B-1076-5440-5463-FA1086E9B409}"/>
              </a:ext>
            </a:extLst>
          </p:cNvPr>
          <p:cNvSpPr txBox="1"/>
          <p:nvPr/>
        </p:nvSpPr>
        <p:spPr>
          <a:xfrm>
            <a:off x="1547545" y="1711000"/>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grpSp>
        <p:nvGrpSpPr>
          <p:cNvPr id="2" name="Groupe 1">
            <a:extLst>
              <a:ext uri="{FF2B5EF4-FFF2-40B4-BE49-F238E27FC236}">
                <a16:creationId xmlns:a16="http://schemas.microsoft.com/office/drawing/2014/main" id="{C3DD0699-2A92-E158-695F-9B916D99DEFB}"/>
              </a:ext>
            </a:extLst>
          </p:cNvPr>
          <p:cNvGrpSpPr/>
          <p:nvPr/>
        </p:nvGrpSpPr>
        <p:grpSpPr>
          <a:xfrm>
            <a:off x="5599641" y="1691994"/>
            <a:ext cx="3004807" cy="2474633"/>
            <a:chOff x="5599641" y="1394814"/>
            <a:chExt cx="3004807" cy="2474633"/>
          </a:xfrm>
        </p:grpSpPr>
        <p:pic>
          <p:nvPicPr>
            <p:cNvPr id="22" name="Image 21">
              <a:extLst>
                <a:ext uri="{FF2B5EF4-FFF2-40B4-BE49-F238E27FC236}">
                  <a16:creationId xmlns:a16="http://schemas.microsoft.com/office/drawing/2014/main" id="{BE19B292-C64B-35DC-55C3-2DC4D6375A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9641" y="1394814"/>
              <a:ext cx="367622" cy="294098"/>
            </a:xfrm>
            <a:prstGeom prst="rect">
              <a:avLst/>
            </a:prstGeom>
          </p:spPr>
        </p:pic>
        <p:sp>
          <p:nvSpPr>
            <p:cNvPr id="23" name="ZoneTexte 22">
              <a:extLst>
                <a:ext uri="{FF2B5EF4-FFF2-40B4-BE49-F238E27FC236}">
                  <a16:creationId xmlns:a16="http://schemas.microsoft.com/office/drawing/2014/main" id="{156FFF2E-A9DC-50AE-BC55-9061899F82A5}"/>
                </a:ext>
              </a:extLst>
            </p:cNvPr>
            <p:cNvSpPr txBox="1"/>
            <p:nvPr/>
          </p:nvSpPr>
          <p:spPr>
            <a:xfrm>
              <a:off x="6038238" y="1413820"/>
              <a:ext cx="2566210"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24" name="Picture 3" title="Formulaire présentant des messages d'erreur">
              <a:extLst>
                <a:ext uri="{FF2B5EF4-FFF2-40B4-BE49-F238E27FC236}">
                  <a16:creationId xmlns:a16="http://schemas.microsoft.com/office/drawing/2014/main" id="{DF89A9B6-F310-23A7-2041-73D85F85959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604380" y="1745372"/>
              <a:ext cx="2856052" cy="21240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sp>
        <p:nvSpPr>
          <p:cNvPr id="3" name="ZoneTexte 2">
            <a:extLst>
              <a:ext uri="{FF2B5EF4-FFF2-40B4-BE49-F238E27FC236}">
                <a16:creationId xmlns:a16="http://schemas.microsoft.com/office/drawing/2014/main" id="{162FACB6-1837-555B-54D3-00026E969B1D}"/>
              </a:ext>
            </a:extLst>
          </p:cNvPr>
          <p:cNvSpPr txBox="1"/>
          <p:nvPr/>
        </p:nvSpPr>
        <p:spPr>
          <a:xfrm>
            <a:off x="314325" y="4305141"/>
            <a:ext cx="6259727" cy="492443"/>
          </a:xfrm>
          <a:prstGeom prst="rect">
            <a:avLst/>
          </a:prstGeom>
        </p:spPr>
        <p:txBody>
          <a:bodyPr wrap="none" lIns="0" tIns="0" rIns="0" bIns="0" rtlCol="0">
            <a:spAutoFit/>
          </a:bodyPr>
          <a:lstStyle/>
          <a:p>
            <a:pPr>
              <a:spcBef>
                <a:spcPts val="1200"/>
              </a:spcBef>
            </a:pPr>
            <a:r>
              <a:rPr lang="fr-FR" b="1"/>
              <a:t>À vérifier : </a:t>
            </a:r>
            <a:r>
              <a:rPr lang="fr-FR" sz="1600">
                <a:latin typeface="Helvetica 55 Roman" panose="020B0604020202020204" pitchFamily="34" charset="0"/>
              </a:rPr>
              <a:t>L’erreur doit être précisément décrite et contextualisée.</a:t>
            </a:r>
          </a:p>
          <a:p>
            <a:endParaRPr lang="fr-FR" sz="1400"/>
          </a:p>
        </p:txBody>
      </p:sp>
      <p:sp>
        <p:nvSpPr>
          <p:cNvPr id="5" name="Ellipse 4">
            <a:extLst>
              <a:ext uri="{FF2B5EF4-FFF2-40B4-BE49-F238E27FC236}">
                <a16:creationId xmlns:a16="http://schemas.microsoft.com/office/drawing/2014/main" id="{F9F12D62-44A3-E448-F9AE-C0E82FCE80D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6836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ECD6E30E-6C88-9E19-620A-97C7F29750D5}"/>
              </a:ext>
            </a:extLst>
          </p:cNvPr>
          <p:cNvSpPr>
            <a:spLocks noGrp="1"/>
          </p:cNvSpPr>
          <p:nvPr>
            <p:ph idx="1"/>
          </p:nvPr>
        </p:nvSpPr>
        <p:spPr>
          <a:xfrm>
            <a:off x="314325" y="1184275"/>
            <a:ext cx="4653915" cy="3365500"/>
          </a:xfrm>
        </p:spPr>
        <p:txBody>
          <a:bodyPr/>
          <a:lstStyle/>
          <a:p>
            <a:pPr>
              <a:spcBef>
                <a:spcPts val="1200"/>
              </a:spcBef>
            </a:pPr>
            <a:r>
              <a:rPr lang="fr-FR" sz="1800"/>
              <a:t>Se focaliser sur :</a:t>
            </a:r>
          </a:p>
          <a:p>
            <a:pPr lvl="2">
              <a:spcBef>
                <a:spcPts val="1200"/>
              </a:spcBef>
            </a:pPr>
            <a:r>
              <a:rPr lang="fr-FR" sz="1800">
                <a:latin typeface="Helvetica 55 Roman" panose="020B0604020202020204" pitchFamily="34" charset="0"/>
              </a:rPr>
              <a:t>Pertinence des étiquettes, formats…</a:t>
            </a:r>
          </a:p>
          <a:p>
            <a:pPr lvl="2">
              <a:spcBef>
                <a:spcPts val="1200"/>
              </a:spcBef>
            </a:pPr>
            <a:r>
              <a:rPr lang="fr-FR" sz="1800">
                <a:latin typeface="Helvetica 55 Roman" panose="020B0604020202020204" pitchFamily="34" charset="0"/>
              </a:rPr>
              <a:t>Champs obligatoires à déclarer</a:t>
            </a:r>
          </a:p>
          <a:p>
            <a:pPr lvl="2">
              <a:spcBef>
                <a:spcPts val="1200"/>
              </a:spcBef>
            </a:pPr>
            <a:r>
              <a:rPr lang="fr-FR" sz="1800">
                <a:latin typeface="Helvetica 55 Roman" panose="020B0604020202020204" pitchFamily="34" charset="0"/>
              </a:rPr>
              <a:t>Gestion des erreurs :</a:t>
            </a:r>
          </a:p>
          <a:p>
            <a:pPr lvl="3">
              <a:spcBef>
                <a:spcPts val="1200"/>
              </a:spcBef>
            </a:pPr>
            <a:r>
              <a:rPr lang="fr-FR" sz="1800">
                <a:latin typeface="Helvetica 55 Roman" panose="020B0604020202020204" pitchFamily="34" charset="0"/>
              </a:rPr>
              <a:t>Champs obligatoires</a:t>
            </a:r>
          </a:p>
          <a:p>
            <a:pPr lvl="3">
              <a:spcBef>
                <a:spcPts val="1200"/>
              </a:spcBef>
            </a:pPr>
            <a:r>
              <a:rPr lang="fr-FR" sz="1800">
                <a:latin typeface="Helvetica 55 Roman" panose="020B0604020202020204" pitchFamily="34" charset="0"/>
              </a:rPr>
              <a:t>Code postal : 5 chiffres</a:t>
            </a:r>
          </a:p>
          <a:p>
            <a:pPr lvl="3">
              <a:spcBef>
                <a:spcPts val="1200"/>
              </a:spcBef>
            </a:pPr>
            <a:r>
              <a:rPr lang="fr-FR" sz="1800">
                <a:latin typeface="Helvetica 55 Roman" panose="020B0604020202020204" pitchFamily="34" charset="0"/>
              </a:rPr>
              <a:t>Téléphone : 10 chiffres</a:t>
            </a:r>
          </a:p>
          <a:p>
            <a:pPr lvl="2">
              <a:spcBef>
                <a:spcPts val="1200"/>
              </a:spcBef>
            </a:pPr>
            <a:r>
              <a:rPr lang="fr-FR" sz="1800">
                <a:latin typeface="Helvetica 55 Roman" panose="020B0604020202020204" pitchFamily="34" charset="0"/>
              </a:rPr>
              <a:t>Type et pertinence des messages d’erreur</a:t>
            </a:r>
          </a:p>
          <a:p>
            <a:pPr lvl="2">
              <a:spcBef>
                <a:spcPts val="1200"/>
              </a:spcBef>
            </a:pPr>
            <a:endParaRPr lang="fr-FR" sz="1800"/>
          </a:p>
        </p:txBody>
      </p:sp>
      <p:sp>
        <p:nvSpPr>
          <p:cNvPr id="2" name="Titre 1">
            <a:extLst>
              <a:ext uri="{FF2B5EF4-FFF2-40B4-BE49-F238E27FC236}">
                <a16:creationId xmlns:a16="http://schemas.microsoft.com/office/drawing/2014/main" id="{E7B6E37B-A3F9-3233-07D5-BD1F25B82698}"/>
              </a:ext>
            </a:extLst>
          </p:cNvPr>
          <p:cNvSpPr>
            <a:spLocks noGrp="1"/>
          </p:cNvSpPr>
          <p:nvPr>
            <p:ph type="title"/>
          </p:nvPr>
        </p:nvSpPr>
        <p:spPr/>
        <p:txBody>
          <a:bodyPr/>
          <a:lstStyle/>
          <a:p>
            <a:r>
              <a:rPr lang="fr-FR" sz="2200"/>
              <a:t>10 minutes – Formulaires </a:t>
            </a:r>
          </a:p>
        </p:txBody>
      </p:sp>
      <p:pic>
        <p:nvPicPr>
          <p:cNvPr id="8" name="Image 7">
            <a:extLst>
              <a:ext uri="{FF2B5EF4-FFF2-40B4-BE49-F238E27FC236}">
                <a16:creationId xmlns:a16="http://schemas.microsoft.com/office/drawing/2014/main" id="{18C09227-579C-54A0-D593-B14FB7141AC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r="27976"/>
          <a:stretch/>
        </p:blipFill>
        <p:spPr>
          <a:xfrm>
            <a:off x="5245517" y="-4401"/>
            <a:ext cx="3439351" cy="5143500"/>
          </a:xfrm>
          <a:prstGeom prst="rect">
            <a:avLst/>
          </a:prstGeom>
        </p:spPr>
      </p:pic>
      <p:pic>
        <p:nvPicPr>
          <p:cNvPr id="10" name="Image 9">
            <a:extLst>
              <a:ext uri="{FF2B5EF4-FFF2-40B4-BE49-F238E27FC236}">
                <a16:creationId xmlns:a16="http://schemas.microsoft.com/office/drawing/2014/main" id="{4B7AC66D-23F2-C23B-6E32-2E37D21FDA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43667" y="2975550"/>
            <a:ext cx="3514921" cy="2070516"/>
          </a:xfrm>
          <a:prstGeom prst="rect">
            <a:avLst/>
          </a:prstGeom>
        </p:spPr>
      </p:pic>
      <p:sp>
        <p:nvSpPr>
          <p:cNvPr id="4" name="Ellipse 3">
            <a:extLst>
              <a:ext uri="{FF2B5EF4-FFF2-40B4-BE49-F238E27FC236}">
                <a16:creationId xmlns:a16="http://schemas.microsoft.com/office/drawing/2014/main" id="{BB4E6CAF-2D92-6A5E-4887-89EC554C0834}"/>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02286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3374280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8BDB86-6905-AAFB-FCFD-70AFDB754EA8}"/>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4432572" y="0"/>
            <a:ext cx="4510824" cy="4858688"/>
          </a:xfrm>
          <a:prstGeom prst="rect">
            <a:avLst/>
          </a:prstGeom>
        </p:spPr>
      </p:pic>
      <p:pic>
        <p:nvPicPr>
          <p:cNvPr id="4" name="Image 3">
            <a:extLst>
              <a:ext uri="{FF2B5EF4-FFF2-40B4-BE49-F238E27FC236}">
                <a16:creationId xmlns:a16="http://schemas.microsoft.com/office/drawing/2014/main" id="{0D9659EA-3E0C-7009-5B90-A28D65CBE9A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32898" y="2788175"/>
            <a:ext cx="4775245" cy="2070516"/>
          </a:xfrm>
          <a:prstGeom prst="rect">
            <a:avLst/>
          </a:prstGeom>
        </p:spPr>
      </p:pic>
      <p:sp>
        <p:nvSpPr>
          <p:cNvPr id="5" name="ZoneTexte 4">
            <a:extLst>
              <a:ext uri="{FF2B5EF4-FFF2-40B4-BE49-F238E27FC236}">
                <a16:creationId xmlns:a16="http://schemas.microsoft.com/office/drawing/2014/main" id="{CE164711-D5AA-AF0D-BC00-6C874A4DC54E}"/>
              </a:ext>
            </a:extLst>
          </p:cNvPr>
          <p:cNvSpPr txBox="1"/>
          <p:nvPr/>
        </p:nvSpPr>
        <p:spPr>
          <a:xfrm>
            <a:off x="530912" y="611706"/>
            <a:ext cx="3844977" cy="5078313"/>
          </a:xfrm>
          <a:prstGeom prst="rect">
            <a:avLst/>
          </a:prstGeom>
        </p:spPr>
        <p:txBody>
          <a:bodyPr wrap="square" lIns="0" tIns="0" rIns="0" bIns="0" rtlCol="0" anchor="t">
            <a:spAutoFit/>
          </a:bodyPr>
          <a:lstStyle/>
          <a:p>
            <a:r>
              <a:rPr lang="fr-FR" sz="1100"/>
              <a:t>Si on s’adresse à des utilisateurs en France</a:t>
            </a:r>
          </a:p>
          <a:p>
            <a:endParaRPr lang="fr-FR" sz="1100">
              <a:solidFill>
                <a:srgbClr val="F16E00"/>
              </a:solidFill>
            </a:endParaRPr>
          </a:p>
          <a:p>
            <a:r>
              <a:rPr lang="fr-FR" sz="1100"/>
              <a:t>Rajout de la mention obligatoire avant le formulaire</a:t>
            </a:r>
          </a:p>
          <a:p>
            <a:endParaRPr lang="fr-FR" sz="1100">
              <a:solidFill>
                <a:srgbClr val="F16E00"/>
              </a:solidFill>
            </a:endParaRPr>
          </a:p>
          <a:p>
            <a:endParaRPr lang="fr-FR" sz="1100">
              <a:solidFill>
                <a:srgbClr val="F16E00"/>
              </a:solidFill>
            </a:endParaRPr>
          </a:p>
          <a:p>
            <a:r>
              <a:rPr lang="fr-FR" sz="1100"/>
              <a:t>Mettre le texte « J’accepte… » sous forme de légende (</a:t>
            </a:r>
            <a:r>
              <a:rPr lang="fr-FR" sz="1100" err="1">
                <a:latin typeface="Courier New"/>
                <a:cs typeface="Courier New"/>
              </a:rPr>
              <a:t>fieldset</a:t>
            </a:r>
            <a:r>
              <a:rPr lang="fr-FR" sz="1100">
                <a:latin typeface="Courier New"/>
                <a:cs typeface="Courier New"/>
              </a:rPr>
              <a:t>/</a:t>
            </a:r>
            <a:r>
              <a:rPr lang="fr-FR" sz="1100" err="1">
                <a:latin typeface="Courier New"/>
                <a:cs typeface="Courier New"/>
              </a:rPr>
              <a:t>legend</a:t>
            </a:r>
            <a:r>
              <a:rPr lang="fr-FR" sz="1100"/>
              <a:t>) pour s’assurer que les étiquettes oui/non sont compréhensibles pour une AT ou mieux mettre une case à cocher unique.</a:t>
            </a:r>
          </a:p>
          <a:p>
            <a:endParaRPr lang="fr-FR" sz="1100"/>
          </a:p>
          <a:p>
            <a:r>
              <a:rPr lang="fr-FR" sz="1100">
                <a:solidFill>
                  <a:srgbClr val="F16E00"/>
                </a:solidFill>
              </a:rPr>
              <a:t>Règles de gestion </a:t>
            </a:r>
            <a:r>
              <a:rPr lang="fr-FR" sz="1100"/>
              <a:t>champs obligatoires</a:t>
            </a:r>
          </a:p>
          <a:p>
            <a:r>
              <a:rPr lang="fr-FR" sz="1100"/>
              <a:t>Après validation, les champs obligatoires doivent afficher une erreur de type : Le champ XXX est obligatoire </a:t>
            </a:r>
          </a:p>
          <a:p>
            <a:endParaRPr lang="fr-FR" sz="1100"/>
          </a:p>
          <a:p>
            <a:endParaRPr lang="fr-FR" sz="1100"/>
          </a:p>
          <a:p>
            <a:r>
              <a:rPr lang="fr-FR" sz="1100">
                <a:solidFill>
                  <a:srgbClr val="F16E00"/>
                </a:solidFill>
              </a:rPr>
              <a:t>Préciser le format dans l’étiquette et règles de gestion</a:t>
            </a:r>
          </a:p>
          <a:p>
            <a:r>
              <a:rPr lang="fr-FR" sz="1100"/>
              <a:t>Au-delà ou en-deçà de 5 chiffres, afficher l’erreur : </a:t>
            </a:r>
            <a:br>
              <a:rPr lang="fr-FR" sz="1100"/>
            </a:br>
            <a:r>
              <a:rPr lang="fr-FR" sz="1100"/>
              <a:t>Le code postal se compose de 5 chiffres</a:t>
            </a:r>
          </a:p>
          <a:p>
            <a:r>
              <a:rPr lang="fr-FR" sz="1100"/>
              <a:t>Autres caractères qu’un chiffre : Le code postal ne doit contenir que des chiffres, ex. 75001</a:t>
            </a:r>
          </a:p>
          <a:p>
            <a:endParaRPr lang="fr-FR" sz="1100"/>
          </a:p>
          <a:p>
            <a:r>
              <a:rPr lang="fr-FR" sz="1100">
                <a:solidFill>
                  <a:srgbClr val="F16E00"/>
                </a:solidFill>
              </a:rPr>
              <a:t>Préciser le format dans l’étiquette et règles de gestion</a:t>
            </a:r>
          </a:p>
          <a:p>
            <a:r>
              <a:rPr lang="fr-FR" sz="1100"/>
              <a:t>Au-delà ou en-deçà de 10 chiffres afficher l’erreur : </a:t>
            </a:r>
            <a:br>
              <a:rPr lang="fr-FR" sz="1100"/>
            </a:br>
            <a:r>
              <a:rPr lang="fr-FR" sz="1100"/>
              <a:t>Le téléphone doit contenir 10 chiffres</a:t>
            </a:r>
          </a:p>
          <a:p>
            <a:r>
              <a:rPr lang="fr-FR" sz="1100"/>
              <a:t>Autres caractères qu’un chiffre : Le téléphone ne doit contenir que des chiffres, ex. 0122334455</a:t>
            </a:r>
          </a:p>
          <a:p>
            <a:endParaRPr lang="fr-FR" sz="1100"/>
          </a:p>
          <a:p>
            <a:endParaRPr lang="fr-FR" sz="1100"/>
          </a:p>
          <a:p>
            <a:endParaRPr lang="fr-FR" sz="1100"/>
          </a:p>
        </p:txBody>
      </p:sp>
      <p:sp>
        <p:nvSpPr>
          <p:cNvPr id="6" name="ZoneTexte 5">
            <a:extLst>
              <a:ext uri="{FF2B5EF4-FFF2-40B4-BE49-F238E27FC236}">
                <a16:creationId xmlns:a16="http://schemas.microsoft.com/office/drawing/2014/main" id="{AF9CBF5A-D53A-6550-D902-B81978E95FB3}"/>
              </a:ext>
            </a:extLst>
          </p:cNvPr>
          <p:cNvSpPr txBox="1"/>
          <p:nvPr/>
        </p:nvSpPr>
        <p:spPr>
          <a:xfrm>
            <a:off x="4422098" y="4971672"/>
            <a:ext cx="1798819" cy="123111"/>
          </a:xfrm>
          <a:prstGeom prst="rect">
            <a:avLst/>
          </a:prstGeom>
        </p:spPr>
        <p:txBody>
          <a:bodyPr wrap="square" lIns="0" tIns="0" rIns="0" bIns="0" rtlCol="0">
            <a:spAutoFit/>
          </a:bodyPr>
          <a:lstStyle/>
          <a:p>
            <a:endParaRPr lang="fr-FR" sz="800">
              <a:solidFill>
                <a:schemeClr val="bg1"/>
              </a:solidFill>
              <a:highlight>
                <a:srgbClr val="800000"/>
              </a:highlight>
              <a:latin typeface="Helvetica" panose="020B0604020202020204" pitchFamily="34" charset="0"/>
              <a:cs typeface="Helvetica" panose="020B0604020202020204" pitchFamily="34" charset="0"/>
            </a:endParaRPr>
          </a:p>
        </p:txBody>
      </p:sp>
      <p:sp>
        <p:nvSpPr>
          <p:cNvPr id="7" name="Bulle narrative : rectangle 6">
            <a:extLst>
              <a:ext uri="{FF2B5EF4-FFF2-40B4-BE49-F238E27FC236}">
                <a16:creationId xmlns:a16="http://schemas.microsoft.com/office/drawing/2014/main" id="{76FC751F-C207-72BF-5D3D-D64050BC7F25}"/>
              </a:ext>
            </a:extLst>
          </p:cNvPr>
          <p:cNvSpPr/>
          <p:nvPr/>
        </p:nvSpPr>
        <p:spPr>
          <a:xfrm>
            <a:off x="4656745" y="4779674"/>
            <a:ext cx="2684423" cy="211203"/>
          </a:xfrm>
          <a:prstGeom prst="wedgeRectCallout">
            <a:avLst>
              <a:gd name="adj1" fmla="val -19478"/>
              <a:gd name="adj2" fmla="val -27841"/>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champ taille de votre société est obligatoire</a:t>
            </a:r>
          </a:p>
        </p:txBody>
      </p:sp>
      <p:sp>
        <p:nvSpPr>
          <p:cNvPr id="14" name="Losange 13">
            <a:extLst>
              <a:ext uri="{FF2B5EF4-FFF2-40B4-BE49-F238E27FC236}">
                <a16:creationId xmlns:a16="http://schemas.microsoft.com/office/drawing/2014/main" id="{BDE14312-4B3A-C93E-7717-4594B2C7EA5D}"/>
              </a:ext>
            </a:extLst>
          </p:cNvPr>
          <p:cNvSpPr/>
          <p:nvPr/>
        </p:nvSpPr>
        <p:spPr>
          <a:xfrm>
            <a:off x="99565" y="923968"/>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15" name="Losange 14">
            <a:extLst>
              <a:ext uri="{FF2B5EF4-FFF2-40B4-BE49-F238E27FC236}">
                <a16:creationId xmlns:a16="http://schemas.microsoft.com/office/drawing/2014/main" id="{F8C937CB-CAC8-6253-54E6-534D61B07BFE}"/>
              </a:ext>
            </a:extLst>
          </p:cNvPr>
          <p:cNvSpPr/>
          <p:nvPr/>
        </p:nvSpPr>
        <p:spPr>
          <a:xfrm>
            <a:off x="7049068" y="284809"/>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16" name="Losange 15">
            <a:extLst>
              <a:ext uri="{FF2B5EF4-FFF2-40B4-BE49-F238E27FC236}">
                <a16:creationId xmlns:a16="http://schemas.microsoft.com/office/drawing/2014/main" id="{9D89F9FB-7C1C-AC36-1547-ACDC6253EDB4}"/>
              </a:ext>
            </a:extLst>
          </p:cNvPr>
          <p:cNvSpPr/>
          <p:nvPr/>
        </p:nvSpPr>
        <p:spPr>
          <a:xfrm>
            <a:off x="99565" y="1595350"/>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17" name="Losange 16">
            <a:extLst>
              <a:ext uri="{FF2B5EF4-FFF2-40B4-BE49-F238E27FC236}">
                <a16:creationId xmlns:a16="http://schemas.microsoft.com/office/drawing/2014/main" id="{DD6F1D6E-8295-AE3C-869E-018E5BA99979}"/>
              </a:ext>
            </a:extLst>
          </p:cNvPr>
          <p:cNvSpPr/>
          <p:nvPr/>
        </p:nvSpPr>
        <p:spPr>
          <a:xfrm>
            <a:off x="6449622" y="3243229"/>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18" name="Losange 17">
            <a:extLst>
              <a:ext uri="{FF2B5EF4-FFF2-40B4-BE49-F238E27FC236}">
                <a16:creationId xmlns:a16="http://schemas.microsoft.com/office/drawing/2014/main" id="{9631C04B-02A9-C7B2-E0E3-984A0E9945E8}"/>
              </a:ext>
            </a:extLst>
          </p:cNvPr>
          <p:cNvSpPr/>
          <p:nvPr/>
        </p:nvSpPr>
        <p:spPr>
          <a:xfrm>
            <a:off x="75570" y="2434679"/>
            <a:ext cx="316096" cy="2329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sp>
        <p:nvSpPr>
          <p:cNvPr id="20" name="Losange 19">
            <a:extLst>
              <a:ext uri="{FF2B5EF4-FFF2-40B4-BE49-F238E27FC236}">
                <a16:creationId xmlns:a16="http://schemas.microsoft.com/office/drawing/2014/main" id="{26548F61-9539-B0B4-8C12-62EEB1820756}"/>
              </a:ext>
            </a:extLst>
          </p:cNvPr>
          <p:cNvSpPr/>
          <p:nvPr/>
        </p:nvSpPr>
        <p:spPr>
          <a:xfrm>
            <a:off x="99565" y="3468433"/>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4</a:t>
            </a:r>
          </a:p>
        </p:txBody>
      </p:sp>
      <p:sp>
        <p:nvSpPr>
          <p:cNvPr id="21" name="Losange 20">
            <a:extLst>
              <a:ext uri="{FF2B5EF4-FFF2-40B4-BE49-F238E27FC236}">
                <a16:creationId xmlns:a16="http://schemas.microsoft.com/office/drawing/2014/main" id="{F90D1071-21FB-DE15-7D13-FAC39970EB37}"/>
              </a:ext>
            </a:extLst>
          </p:cNvPr>
          <p:cNvSpPr/>
          <p:nvPr/>
        </p:nvSpPr>
        <p:spPr>
          <a:xfrm>
            <a:off x="6136339" y="1011312"/>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4</a:t>
            </a:r>
          </a:p>
        </p:txBody>
      </p:sp>
      <p:sp>
        <p:nvSpPr>
          <p:cNvPr id="22" name="ZoneTexte 21">
            <a:extLst>
              <a:ext uri="{FF2B5EF4-FFF2-40B4-BE49-F238E27FC236}">
                <a16:creationId xmlns:a16="http://schemas.microsoft.com/office/drawing/2014/main" id="{C25CFF1D-F9C4-A658-2FF2-AC8A6CD736B4}"/>
              </a:ext>
            </a:extLst>
          </p:cNvPr>
          <p:cNvSpPr txBox="1"/>
          <p:nvPr/>
        </p:nvSpPr>
        <p:spPr>
          <a:xfrm>
            <a:off x="4654446" y="347333"/>
            <a:ext cx="4775245" cy="107722"/>
          </a:xfrm>
          <a:prstGeom prst="rect">
            <a:avLst/>
          </a:prstGeom>
        </p:spPr>
        <p:txBody>
          <a:bodyPr wrap="square" lIns="0" tIns="0" rIns="0" bIns="0" rtlCol="0">
            <a:spAutoFit/>
          </a:bodyPr>
          <a:lstStyle/>
          <a:p>
            <a:r>
              <a:rPr lang="fr-FR" sz="700"/>
              <a:t>Les champs avec marqués avec un * sont obligatoires</a:t>
            </a:r>
          </a:p>
        </p:txBody>
      </p:sp>
      <p:sp>
        <p:nvSpPr>
          <p:cNvPr id="26" name="Losange 25">
            <a:extLst>
              <a:ext uri="{FF2B5EF4-FFF2-40B4-BE49-F238E27FC236}">
                <a16:creationId xmlns:a16="http://schemas.microsoft.com/office/drawing/2014/main" id="{FAF6201C-D117-9484-E1F1-A0ED371D374B}"/>
              </a:ext>
            </a:extLst>
          </p:cNvPr>
          <p:cNvSpPr/>
          <p:nvPr/>
        </p:nvSpPr>
        <p:spPr>
          <a:xfrm>
            <a:off x="91384" y="4428326"/>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5</a:t>
            </a:r>
          </a:p>
        </p:txBody>
      </p:sp>
      <p:sp>
        <p:nvSpPr>
          <p:cNvPr id="29" name="Bulle narrative : rectangle 28">
            <a:extLst>
              <a:ext uri="{FF2B5EF4-FFF2-40B4-BE49-F238E27FC236}">
                <a16:creationId xmlns:a16="http://schemas.microsoft.com/office/drawing/2014/main" id="{0242582D-F93B-DA89-9386-EBC5AD48747B}"/>
              </a:ext>
            </a:extLst>
          </p:cNvPr>
          <p:cNvSpPr/>
          <p:nvPr/>
        </p:nvSpPr>
        <p:spPr>
          <a:xfrm>
            <a:off x="5999747" y="1349613"/>
            <a:ext cx="1940684" cy="349702"/>
          </a:xfrm>
          <a:prstGeom prst="wedgeRectCallout">
            <a:avLst>
              <a:gd name="adj1" fmla="val -49394"/>
              <a:gd name="adj2" fmla="val -76334"/>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code postal ne doit contenir que </a:t>
            </a:r>
            <a:br>
              <a:rPr lang="fr-FR" sz="900">
                <a:solidFill>
                  <a:schemeClr val="bg1"/>
                </a:solidFill>
                <a:latin typeface="Helvetica" panose="020B0604020202020204" pitchFamily="34" charset="0"/>
                <a:cs typeface="Helvetica" panose="020B0604020202020204" pitchFamily="34" charset="0"/>
              </a:rPr>
            </a:br>
            <a:r>
              <a:rPr lang="fr-FR" sz="900">
                <a:solidFill>
                  <a:schemeClr val="bg1"/>
                </a:solidFill>
                <a:latin typeface="Helvetica" panose="020B0604020202020204" pitchFamily="34" charset="0"/>
                <a:cs typeface="Helvetica" panose="020B0604020202020204" pitchFamily="34" charset="0"/>
              </a:rPr>
              <a:t>des chiffres, ex. 75001</a:t>
            </a:r>
          </a:p>
        </p:txBody>
      </p:sp>
      <p:sp>
        <p:nvSpPr>
          <p:cNvPr id="30" name="Bulle narrative : rectangle 29">
            <a:extLst>
              <a:ext uri="{FF2B5EF4-FFF2-40B4-BE49-F238E27FC236}">
                <a16:creationId xmlns:a16="http://schemas.microsoft.com/office/drawing/2014/main" id="{7123B625-3850-4A89-BA5E-E1DDDC6C1864}"/>
              </a:ext>
            </a:extLst>
          </p:cNvPr>
          <p:cNvSpPr/>
          <p:nvPr/>
        </p:nvSpPr>
        <p:spPr>
          <a:xfrm>
            <a:off x="6254951" y="2496912"/>
            <a:ext cx="2180728" cy="211203"/>
          </a:xfrm>
          <a:prstGeom prst="wedgeRectCallout">
            <a:avLst>
              <a:gd name="adj1" fmla="val -50111"/>
              <a:gd name="adj2" fmla="val -107322"/>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numéro se compose de 10 chiffres</a:t>
            </a:r>
          </a:p>
        </p:txBody>
      </p:sp>
      <p:sp>
        <p:nvSpPr>
          <p:cNvPr id="10" name="Titre 9">
            <a:extLst>
              <a:ext uri="{FF2B5EF4-FFF2-40B4-BE49-F238E27FC236}">
                <a16:creationId xmlns:a16="http://schemas.microsoft.com/office/drawing/2014/main" id="{A7671D7B-5ED8-0D38-1DA0-E4DEA1184E55}"/>
              </a:ext>
            </a:extLst>
          </p:cNvPr>
          <p:cNvSpPr>
            <a:spLocks noGrp="1"/>
          </p:cNvSpPr>
          <p:nvPr>
            <p:ph type="title"/>
          </p:nvPr>
        </p:nvSpPr>
        <p:spPr>
          <a:xfrm>
            <a:off x="314325" y="267494"/>
            <a:ext cx="3979001" cy="279617"/>
          </a:xfrm>
        </p:spPr>
        <p:txBody>
          <a:bodyPr/>
          <a:lstStyle/>
          <a:p>
            <a:r>
              <a:rPr lang="fr-FR" sz="2200"/>
              <a:t>Correction – Formulaires </a:t>
            </a:r>
          </a:p>
        </p:txBody>
      </p:sp>
      <p:sp>
        <p:nvSpPr>
          <p:cNvPr id="2" name="Ellipse 1">
            <a:extLst>
              <a:ext uri="{FF2B5EF4-FFF2-40B4-BE49-F238E27FC236}">
                <a16:creationId xmlns:a16="http://schemas.microsoft.com/office/drawing/2014/main" id="{CC722750-1AE4-F164-D6B8-ED00698B6977}"/>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8" name="ZoneTexte 7">
            <a:extLst>
              <a:ext uri="{FF2B5EF4-FFF2-40B4-BE49-F238E27FC236}">
                <a16:creationId xmlns:a16="http://schemas.microsoft.com/office/drawing/2014/main" id="{7A35820A-7951-CE99-8E45-47ABBD145876}"/>
              </a:ext>
            </a:extLst>
          </p:cNvPr>
          <p:cNvSpPr txBox="1"/>
          <p:nvPr/>
        </p:nvSpPr>
        <p:spPr>
          <a:xfrm>
            <a:off x="5153891" y="1045901"/>
            <a:ext cx="261290" cy="92333"/>
          </a:xfrm>
          <a:prstGeom prst="rect">
            <a:avLst/>
          </a:prstGeom>
        </p:spPr>
        <p:txBody>
          <a:bodyPr wrap="none" lIns="0" tIns="0" rIns="0" bIns="0" rtlCol="0">
            <a:spAutoFit/>
          </a:bodyPr>
          <a:lstStyle/>
          <a:p>
            <a:r>
              <a:rPr lang="fr-FR" sz="600"/>
              <a:t>(11111)</a:t>
            </a:r>
          </a:p>
        </p:txBody>
      </p:sp>
      <p:sp>
        <p:nvSpPr>
          <p:cNvPr id="9" name="ZoneTexte 8">
            <a:extLst>
              <a:ext uri="{FF2B5EF4-FFF2-40B4-BE49-F238E27FC236}">
                <a16:creationId xmlns:a16="http://schemas.microsoft.com/office/drawing/2014/main" id="{BBD78E72-F1C5-5018-45DE-83198782AD7E}"/>
              </a:ext>
            </a:extLst>
          </p:cNvPr>
          <p:cNvSpPr txBox="1"/>
          <p:nvPr/>
        </p:nvSpPr>
        <p:spPr>
          <a:xfrm>
            <a:off x="5107808" y="2127745"/>
            <a:ext cx="477695" cy="92333"/>
          </a:xfrm>
          <a:prstGeom prst="rect">
            <a:avLst/>
          </a:prstGeom>
        </p:spPr>
        <p:txBody>
          <a:bodyPr wrap="none" lIns="0" tIns="0" rIns="0" bIns="0" rtlCol="0">
            <a:spAutoFit/>
          </a:bodyPr>
          <a:lstStyle/>
          <a:p>
            <a:r>
              <a:rPr lang="fr-FR" sz="600"/>
              <a:t>(0111111111)</a:t>
            </a:r>
          </a:p>
        </p:txBody>
      </p:sp>
      <p:sp>
        <p:nvSpPr>
          <p:cNvPr id="11" name="Losange 10">
            <a:extLst>
              <a:ext uri="{FF2B5EF4-FFF2-40B4-BE49-F238E27FC236}">
                <a16:creationId xmlns:a16="http://schemas.microsoft.com/office/drawing/2014/main" id="{2299962A-192A-2E31-4D2E-6763D6B7C771}"/>
              </a:ext>
            </a:extLst>
          </p:cNvPr>
          <p:cNvSpPr/>
          <p:nvPr/>
        </p:nvSpPr>
        <p:spPr>
          <a:xfrm>
            <a:off x="5642347" y="3901451"/>
            <a:ext cx="292100" cy="24484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sp>
        <p:nvSpPr>
          <p:cNvPr id="12" name="Losange 11">
            <a:extLst>
              <a:ext uri="{FF2B5EF4-FFF2-40B4-BE49-F238E27FC236}">
                <a16:creationId xmlns:a16="http://schemas.microsoft.com/office/drawing/2014/main" id="{0CEE9410-E3DB-4125-D6DC-174E359AE672}"/>
              </a:ext>
            </a:extLst>
          </p:cNvPr>
          <p:cNvSpPr/>
          <p:nvPr/>
        </p:nvSpPr>
        <p:spPr>
          <a:xfrm>
            <a:off x="6218487" y="2059746"/>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5</a:t>
            </a:r>
          </a:p>
        </p:txBody>
      </p:sp>
      <p:sp>
        <p:nvSpPr>
          <p:cNvPr id="13" name="Ellipse 12">
            <a:extLst>
              <a:ext uri="{FF2B5EF4-FFF2-40B4-BE49-F238E27FC236}">
                <a16:creationId xmlns:a16="http://schemas.microsoft.com/office/drawing/2014/main" id="{795029A6-8DF4-FA7E-3FF8-96BD6536E0FB}"/>
              </a:ext>
            </a:extLst>
          </p:cNvPr>
          <p:cNvSpPr/>
          <p:nvPr/>
        </p:nvSpPr>
        <p:spPr>
          <a:xfrm>
            <a:off x="8771781" y="4911862"/>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82876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434695" cy="3922240"/>
          </a:xfrm>
        </p:spPr>
        <p:txBody>
          <a:bodyPr>
            <a:normAutofit/>
          </a:bodyPr>
          <a:lstStyle/>
          <a:p>
            <a:pPr marL="449263" indent="-449263"/>
            <a:r>
              <a:rPr lang="fr-FR" sz="3200"/>
              <a:t>2</a:t>
            </a:r>
            <a:r>
              <a:rPr lang="fr-FR" sz="3200">
                <a:solidFill>
                  <a:schemeClr val="tx1"/>
                </a:solidFill>
              </a:rPr>
              <a:t>. L’ordre de déplacement </a:t>
            </a:r>
            <a:br>
              <a:rPr lang="fr-FR" sz="3200">
                <a:solidFill>
                  <a:schemeClr val="tx1"/>
                </a:solidFill>
              </a:rPr>
            </a:br>
            <a:r>
              <a:rPr lang="fr-FR" sz="3200">
                <a:solidFill>
                  <a:schemeClr val="tx1"/>
                </a:solidFill>
              </a:rPr>
              <a:t>du focus et sa visibilité, </a:t>
            </a:r>
            <a:br>
              <a:rPr lang="fr-FR" sz="3200">
                <a:solidFill>
                  <a:schemeClr val="tx1"/>
                </a:solidFill>
              </a:rPr>
            </a:br>
            <a:r>
              <a:rPr lang="fr-FR" sz="3200">
                <a:solidFill>
                  <a:schemeClr val="tx1"/>
                </a:solidFill>
              </a:rPr>
              <a:t>l’ordre de lecture</a:t>
            </a:r>
          </a:p>
        </p:txBody>
      </p:sp>
      <p:sp>
        <p:nvSpPr>
          <p:cNvPr id="4" name="Rectangle 1">
            <a:extLst>
              <a:ext uri="{FF2B5EF4-FFF2-40B4-BE49-F238E27FC236}">
                <a16:creationId xmlns:a16="http://schemas.microsoft.com/office/drawing/2014/main" id="{2A5E7678-CDEA-3742-E643-BE44FB50D72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L'ordre de déplacement du focus et sa visibilité / de lecture</a:t>
            </a:r>
            <a:r>
              <a:rPr lang="fr-FR" altLang="fr-FR" sz="1600" b="1">
                <a:latin typeface="+mn-lt"/>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5" name="ZoneTexte 4">
            <a:extLst>
              <a:ext uri="{FF2B5EF4-FFF2-40B4-BE49-F238E27FC236}">
                <a16:creationId xmlns:a16="http://schemas.microsoft.com/office/drawing/2014/main" id="{A0A064A4-528B-BEDD-B68D-EAA6281FB5F3}"/>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316806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14325" y="909272"/>
            <a:ext cx="8515350" cy="3562350"/>
          </a:xfrm>
        </p:spPr>
        <p:txBody>
          <a:bodyPr/>
          <a:lstStyle/>
          <a:p>
            <a:pPr marL="285750" indent="-285750">
              <a:buClr>
                <a:schemeClr val="bg2"/>
              </a:buClr>
              <a:buSzPct val="125000"/>
              <a:buFont typeface="Wingdings" panose="05000000000000000000" pitchFamily="2" charset="2"/>
              <a:buChar char="q"/>
            </a:pPr>
            <a:r>
              <a:rPr lang="fr-FR"/>
              <a:t>Le focus  </a:t>
            </a:r>
            <a:r>
              <a:rPr lang="fr-FR">
                <a:latin typeface="Helvetica 55 Roman" panose="020B0604020202020204" pitchFamily="34" charset="0"/>
              </a:rPr>
              <a:t>(élément actif lors de la navigation clavier)</a:t>
            </a:r>
            <a:r>
              <a:rPr lang="fr-FR"/>
              <a:t> </a:t>
            </a:r>
            <a:br>
              <a:rPr lang="fr-FR"/>
            </a:br>
            <a:r>
              <a:rPr lang="fr-FR"/>
              <a:t>doit être suffisamment visible :</a:t>
            </a:r>
          </a:p>
          <a:p>
            <a:pPr marL="536575" lvl="2" indent="-285750">
              <a:buSzPct val="125000"/>
              <a:buFont typeface="Wingdings" panose="05000000000000000000" pitchFamily="2" charset="2"/>
              <a:buChar char="Ø"/>
            </a:pPr>
            <a:r>
              <a:rPr lang="fr-FR">
                <a:latin typeface="Helvetica 55 Roman" panose="020B0604020202020204" pitchFamily="34" charset="0"/>
              </a:rPr>
              <a:t>L’épaisseur native du focus n’est pas suffisante </a:t>
            </a:r>
            <a:br>
              <a:rPr lang="fr-FR">
                <a:latin typeface="Helvetica 55 Roman" panose="020B0604020202020204" pitchFamily="34" charset="0"/>
              </a:rPr>
            </a:br>
            <a:r>
              <a:rPr lang="fr-FR">
                <a:latin typeface="Helvetica 55 Roman" panose="020B0604020202020204" pitchFamily="34" charset="0"/>
              </a:rPr>
              <a:t>pour assurer une bonne visibilité. </a:t>
            </a:r>
          </a:p>
          <a:p>
            <a:pPr marL="536575" lvl="4" indent="-285750">
              <a:spcAft>
                <a:spcPts val="1200"/>
              </a:spcAft>
              <a:buSzPct val="125000"/>
              <a:buNone/>
            </a:pPr>
            <a:r>
              <a:rPr lang="fr-FR">
                <a:latin typeface="Helvetica 55 Roman" panose="020B0604020202020204" pitchFamily="34" charset="0"/>
              </a:rPr>
              <a:t>	Celle-ci doit donc être augmentée &gt;=2px</a:t>
            </a:r>
          </a:p>
          <a:p>
            <a:pPr marL="536575" lvl="2" indent="-285750">
              <a:spcBef>
                <a:spcPts val="0"/>
              </a:spcBef>
              <a:buSzPct val="125000"/>
              <a:buFont typeface="Wingdings" panose="05000000000000000000" pitchFamily="2" charset="2"/>
              <a:buChar char="Ø"/>
            </a:pPr>
            <a:r>
              <a:rPr lang="fr-FR">
                <a:latin typeface="Helvetica 55 Roman" panose="020B0604020202020204" pitchFamily="34" charset="0"/>
              </a:rPr>
              <a:t>Le focus par défaut n’assure pas toujours un </a:t>
            </a:r>
            <a:br>
              <a:rPr lang="fr-FR">
                <a:latin typeface="Helvetica 55 Roman" panose="020B0604020202020204" pitchFamily="34" charset="0"/>
              </a:rPr>
            </a:br>
            <a:r>
              <a:rPr lang="fr-FR">
                <a:latin typeface="Helvetica 55 Roman" panose="020B0604020202020204" pitchFamily="34" charset="0"/>
              </a:rPr>
              <a:t>contraste suffisant suivant la couleur de fond. </a:t>
            </a:r>
            <a:br>
              <a:rPr lang="fr-FR">
                <a:latin typeface="Helvetica 55 Roman" panose="020B0604020202020204" pitchFamily="34" charset="0"/>
              </a:rPr>
            </a:br>
            <a:r>
              <a:rPr lang="fr-FR">
                <a:latin typeface="Helvetica 55 Roman" panose="020B0604020202020204" pitchFamily="34" charset="0"/>
              </a:rPr>
              <a:t>La couleur de l’encadré doit donc être ajustée </a:t>
            </a:r>
            <a:br>
              <a:rPr lang="fr-FR">
                <a:latin typeface="Helvetica 55 Roman" panose="020B0604020202020204" pitchFamily="34" charset="0"/>
              </a:rPr>
            </a:br>
            <a:r>
              <a:rPr lang="fr-FR">
                <a:latin typeface="Helvetica 55 Roman" panose="020B0604020202020204" pitchFamily="34" charset="0"/>
              </a:rPr>
              <a:t>selon la couleur de fond.</a:t>
            </a:r>
          </a:p>
          <a:p>
            <a:pPr marL="536575" lvl="2" indent="-285750">
              <a:spcBef>
                <a:spcPts val="0"/>
              </a:spcBef>
              <a:buSzPct val="125000"/>
              <a:buFont typeface="Wingdings" panose="05000000000000000000" pitchFamily="2" charset="2"/>
              <a:buChar char="Ø"/>
            </a:pPr>
            <a:endParaRPr lang="fr-FR">
              <a:latin typeface="Helvetica 55 Roman" panose="020B0604020202020204" pitchFamily="34" charset="0"/>
            </a:endParaRPr>
          </a:p>
          <a:p>
            <a:pPr marL="536575" lvl="2" indent="-285750">
              <a:spcBef>
                <a:spcPts val="0"/>
              </a:spcBef>
              <a:buSzPct val="125000"/>
              <a:buFont typeface="Wingdings" panose="05000000000000000000" pitchFamily="2" charset="2"/>
              <a:buChar char="Ø"/>
            </a:pPr>
            <a:r>
              <a:rPr lang="fr-FR">
                <a:latin typeface="Helvetica 55 Roman" panose="020B0604020202020204" pitchFamily="34" charset="0"/>
              </a:rPr>
              <a:t>Le focus ne doit, bien sûr, pas seulement jouer sur un changement de couleur.</a:t>
            </a:r>
            <a:endParaRPr lang="fr-FR"/>
          </a:p>
          <a:p>
            <a:pPr marL="285750" lvl="2" indent="-285750">
              <a:spcBef>
                <a:spcPts val="2400"/>
              </a:spcBef>
              <a:buSzPct val="125000"/>
              <a:buFont typeface="Wingdings" panose="05000000000000000000" pitchFamily="2" charset="2"/>
              <a:buChar char="q"/>
            </a:pPr>
            <a:r>
              <a:rPr lang="fr-FR"/>
              <a:t>Tout ce qui peut être fait à la souris, doit pouvoir être fait qu’avec le clavier (drag-&amp;-drop)</a:t>
            </a:r>
          </a:p>
          <a:p>
            <a:pPr marL="285750" lvl="2" indent="-285750">
              <a:spcBef>
                <a:spcPts val="2400"/>
              </a:spcBef>
              <a:buSzPct val="125000"/>
              <a:buFont typeface="Wingdings" panose="05000000000000000000" pitchFamily="2" charset="2"/>
              <a:buChar char="q"/>
            </a:pPr>
            <a:r>
              <a:rPr lang="fr-FR"/>
              <a:t>La navigation clavier doit être cohérente (gauche </a:t>
            </a:r>
            <a:r>
              <a:rPr lang="fr-FR">
                <a:sym typeface="Wingdings" panose="05000000000000000000" pitchFamily="2" charset="2"/>
              </a:rPr>
              <a:t> droite, haut  bas), </a:t>
            </a:r>
          </a:p>
          <a:p>
            <a:pPr marL="285750" lvl="2" indent="-285750">
              <a:spcBef>
                <a:spcPts val="2400"/>
              </a:spcBef>
              <a:buSzPct val="125000"/>
              <a:buFont typeface="Wingdings" panose="05000000000000000000" pitchFamily="2" charset="2"/>
              <a:buChar char="q"/>
            </a:pPr>
            <a:r>
              <a:rPr lang="fr-FR">
                <a:sym typeface="Wingdings" panose="05000000000000000000" pitchFamily="2" charset="2"/>
              </a:rPr>
              <a:t>Si besoin, préciser aussi l’ordre de lecture s’il n’est pas classique (colonage, tableau…)</a:t>
            </a:r>
            <a:endParaRPr lang="fr-F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t>Navigation clavier</a:t>
            </a:r>
          </a:p>
        </p:txBody>
      </p:sp>
      <p:pic>
        <p:nvPicPr>
          <p:cNvPr id="9" name="Image 8">
            <a:extLst>
              <a:ext uri="{FF2B5EF4-FFF2-40B4-BE49-F238E27FC236}">
                <a16:creationId xmlns:a16="http://schemas.microsoft.com/office/drawing/2014/main" id="{E214FFAD-D509-796B-526B-995755ECFDEA}"/>
              </a:ext>
            </a:extLst>
          </p:cNvPr>
          <p:cNvPicPr>
            <a:picLocks noChangeAspect="1"/>
          </p:cNvPicPr>
          <p:nvPr/>
        </p:nvPicPr>
        <p:blipFill rotWithShape="1">
          <a:blip r:embed="rId2">
            <a:extLst>
              <a:ext uri="{28A0092B-C50C-407E-A947-70E740481C1C}">
                <a14:useLocalDpi xmlns:a14="http://schemas.microsoft.com/office/drawing/2010/main" val="0"/>
              </a:ext>
            </a:extLst>
          </a:blip>
          <a:srcRect l="15125" t="9036" r="38704" b="19354"/>
          <a:stretch/>
        </p:blipFill>
        <p:spPr>
          <a:xfrm>
            <a:off x="5437507" y="23457"/>
            <a:ext cx="3292278" cy="2875998"/>
          </a:xfrm>
          <a:prstGeom prst="rect">
            <a:avLst/>
          </a:prstGeom>
        </p:spPr>
      </p:pic>
    </p:spTree>
    <p:extLst>
      <p:ext uri="{BB962C8B-B14F-4D97-AF65-F5344CB8AC3E}">
        <p14:creationId xmlns:p14="http://schemas.microsoft.com/office/powerpoint/2010/main" val="3578232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B5F12-B572-49F9-684A-C2BFB43F1F81}"/>
              </a:ext>
            </a:extLst>
          </p:cNvPr>
          <p:cNvSpPr>
            <a:spLocks noGrp="1"/>
          </p:cNvSpPr>
          <p:nvPr>
            <p:ph type="title"/>
          </p:nvPr>
        </p:nvSpPr>
        <p:spPr>
          <a:xfrm>
            <a:off x="314324" y="267494"/>
            <a:ext cx="8394247" cy="743744"/>
          </a:xfrm>
        </p:spPr>
        <p:txBody>
          <a:bodyPr/>
          <a:lstStyle/>
          <a:p>
            <a:r>
              <a:rPr lang="fr-FR" sz="2200"/>
              <a:t>10 minutes – Visibilité du focus et ordre de navigation au clavier </a:t>
            </a:r>
          </a:p>
        </p:txBody>
      </p:sp>
      <p:pic>
        <p:nvPicPr>
          <p:cNvPr id="6" name="Image 5">
            <a:extLst>
              <a:ext uri="{FF2B5EF4-FFF2-40B4-BE49-F238E27FC236}">
                <a16:creationId xmlns:a16="http://schemas.microsoft.com/office/drawing/2014/main" id="{D3F0EE96-1B07-FB59-7992-B9A01012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547927" y="1800945"/>
            <a:ext cx="8048145" cy="2987697"/>
          </a:xfrm>
          <a:prstGeom prst="rect">
            <a:avLst/>
          </a:prstGeom>
        </p:spPr>
      </p:pic>
      <p:sp>
        <p:nvSpPr>
          <p:cNvPr id="10" name="ZoneTexte 9">
            <a:extLst>
              <a:ext uri="{FF2B5EF4-FFF2-40B4-BE49-F238E27FC236}">
                <a16:creationId xmlns:a16="http://schemas.microsoft.com/office/drawing/2014/main" id="{068CCFB7-6197-DD01-7C18-C0F2BCBE0963}"/>
              </a:ext>
            </a:extLst>
          </p:cNvPr>
          <p:cNvSpPr txBox="1"/>
          <p:nvPr/>
        </p:nvSpPr>
        <p:spPr>
          <a:xfrm>
            <a:off x="990562" y="1933008"/>
            <a:ext cx="4775245" cy="76944"/>
          </a:xfrm>
          <a:prstGeom prst="rect">
            <a:avLst/>
          </a:prstGeom>
        </p:spPr>
        <p:txBody>
          <a:bodyPr wrap="square" lIns="0" tIns="0" rIns="0" bIns="0" rtlCol="0">
            <a:spAutoFit/>
          </a:bodyPr>
          <a:lstStyle/>
          <a:p>
            <a:r>
              <a:rPr lang="fr-FR" sz="500">
                <a:solidFill>
                  <a:schemeClr val="bg1">
                    <a:lumMod val="50000"/>
                  </a:schemeClr>
                </a:solidFill>
              </a:rPr>
              <a:t>Les champs avec marqués avec un * sont obligatoires</a:t>
            </a:r>
          </a:p>
        </p:txBody>
      </p:sp>
      <p:sp>
        <p:nvSpPr>
          <p:cNvPr id="4" name="ZoneTexte 3">
            <a:extLst>
              <a:ext uri="{FF2B5EF4-FFF2-40B4-BE49-F238E27FC236}">
                <a16:creationId xmlns:a16="http://schemas.microsoft.com/office/drawing/2014/main" id="{CB2B69EF-3E64-CCDE-DFBC-0D0E9D71C797}"/>
              </a:ext>
            </a:extLst>
          </p:cNvPr>
          <p:cNvSpPr txBox="1"/>
          <p:nvPr/>
        </p:nvSpPr>
        <p:spPr>
          <a:xfrm flipH="1">
            <a:off x="314324" y="987425"/>
            <a:ext cx="8542338" cy="584775"/>
          </a:xfrm>
          <a:prstGeom prst="rect">
            <a:avLst/>
          </a:prstGeom>
        </p:spPr>
        <p:txBody>
          <a:bodyPr wrap="square" lIns="0" tIns="0" rIns="0" bIns="0" rtlCol="0">
            <a:spAutoFit/>
          </a:bodyPr>
          <a:lstStyle/>
          <a:p>
            <a:pPr marL="285750" indent="-285750">
              <a:spcBef>
                <a:spcPts val="1200"/>
              </a:spcBef>
              <a:buClr>
                <a:schemeClr val="bg2"/>
              </a:buClr>
              <a:buSzPct val="125000"/>
              <a:buFont typeface="Wingdings" panose="05000000000000000000" pitchFamily="2" charset="2"/>
              <a:buChar char="q"/>
            </a:pPr>
            <a:r>
              <a:rPr lang="fr-FR" sz="1400" spc="-20">
                <a:latin typeface="Helvetica 75 Bold" panose="020B0804020202020204" pitchFamily="34" charset="0"/>
              </a:rPr>
              <a:t>Proposer une navigation clavier et justifier</a:t>
            </a:r>
          </a:p>
          <a:p>
            <a:pPr marL="285750" indent="-285750">
              <a:spcBef>
                <a:spcPts val="1200"/>
              </a:spcBef>
              <a:buClr>
                <a:schemeClr val="bg2"/>
              </a:buClr>
              <a:buSzPct val="125000"/>
              <a:buFont typeface="Wingdings" panose="05000000000000000000" pitchFamily="2" charset="2"/>
              <a:buChar char="q"/>
            </a:pPr>
            <a:r>
              <a:rPr lang="fr-FR" sz="1400" spc="-20">
                <a:latin typeface="Helvetica 75 Bold" panose="020B0804020202020204" pitchFamily="34" charset="0"/>
              </a:rPr>
              <a:t>Imaginer </a:t>
            </a:r>
            <a:r>
              <a:rPr lang="fr-FR" sz="1400"/>
              <a:t>l’aspect du focus pour les principaux éléments interactifs</a:t>
            </a:r>
          </a:p>
        </p:txBody>
      </p:sp>
      <p:sp>
        <p:nvSpPr>
          <p:cNvPr id="5" name="Ellipse 4">
            <a:extLst>
              <a:ext uri="{FF2B5EF4-FFF2-40B4-BE49-F238E27FC236}">
                <a16:creationId xmlns:a16="http://schemas.microsoft.com/office/drawing/2014/main" id="{1F39F66C-5549-70FD-86E7-BD31FF68027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066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169490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B5F12-B572-49F9-684A-C2BFB43F1F81}"/>
              </a:ext>
            </a:extLst>
          </p:cNvPr>
          <p:cNvSpPr>
            <a:spLocks noGrp="1"/>
          </p:cNvSpPr>
          <p:nvPr>
            <p:ph type="title"/>
          </p:nvPr>
        </p:nvSpPr>
        <p:spPr>
          <a:xfrm>
            <a:off x="308780" y="121589"/>
            <a:ext cx="8515350" cy="424212"/>
          </a:xfrm>
        </p:spPr>
        <p:txBody>
          <a:bodyPr/>
          <a:lstStyle/>
          <a:p>
            <a:r>
              <a:rPr lang="fr-FR" sz="2200"/>
              <a:t>Correction – Visibilité du focus et ordre de navigation au clavier </a:t>
            </a:r>
          </a:p>
        </p:txBody>
      </p:sp>
      <p:sp>
        <p:nvSpPr>
          <p:cNvPr id="4" name="ZoneTexte 3">
            <a:extLst>
              <a:ext uri="{FF2B5EF4-FFF2-40B4-BE49-F238E27FC236}">
                <a16:creationId xmlns:a16="http://schemas.microsoft.com/office/drawing/2014/main" id="{13AF569D-8D12-6C17-349F-74AC30B3023F}"/>
              </a:ext>
            </a:extLst>
          </p:cNvPr>
          <p:cNvSpPr txBox="1"/>
          <p:nvPr/>
        </p:nvSpPr>
        <p:spPr>
          <a:xfrm>
            <a:off x="2162701" y="3504237"/>
            <a:ext cx="6818450" cy="1384995"/>
          </a:xfrm>
          <a:prstGeom prst="rect">
            <a:avLst/>
          </a:prstGeom>
          <a:noFill/>
        </p:spPr>
        <p:txBody>
          <a:bodyPr wrap="square">
            <a:spAutoFit/>
          </a:bodyPr>
          <a:lstStyle/>
          <a:p>
            <a:r>
              <a:rPr lang="fr-FR" sz="1400"/>
              <a:t>Visibilité du focus/champ actif </a:t>
            </a:r>
          </a:p>
          <a:p>
            <a:r>
              <a:rPr lang="fr-FR" sz="1400"/>
              <a:t>Visibilité focus/actif en erreur</a:t>
            </a:r>
          </a:p>
          <a:p>
            <a:endParaRPr lang="fr-FR" sz="1400"/>
          </a:p>
          <a:p>
            <a:r>
              <a:rPr lang="fr-FR" sz="1400"/>
              <a:t>Si besoin, spécifiez le focus sur les autres composants :</a:t>
            </a:r>
          </a:p>
          <a:p>
            <a:endParaRPr lang="fr-FR" sz="1400"/>
          </a:p>
          <a:p>
            <a:r>
              <a:rPr lang="fr-FR" sz="1400"/>
              <a:t>Exemple, le bouton au focus</a:t>
            </a:r>
          </a:p>
        </p:txBody>
      </p:sp>
      <p:sp>
        <p:nvSpPr>
          <p:cNvPr id="8" name="Losange 7">
            <a:extLst>
              <a:ext uri="{FF2B5EF4-FFF2-40B4-BE49-F238E27FC236}">
                <a16:creationId xmlns:a16="http://schemas.microsoft.com/office/drawing/2014/main" id="{7D5E9B6F-007A-774C-BBB2-535AAF5B8795}"/>
              </a:ext>
            </a:extLst>
          </p:cNvPr>
          <p:cNvSpPr/>
          <p:nvPr/>
        </p:nvSpPr>
        <p:spPr>
          <a:xfrm>
            <a:off x="1690007" y="3545082"/>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9" name="Losange 8">
            <a:extLst>
              <a:ext uri="{FF2B5EF4-FFF2-40B4-BE49-F238E27FC236}">
                <a16:creationId xmlns:a16="http://schemas.microsoft.com/office/drawing/2014/main" id="{41A49ECE-A7F5-054A-CAEE-255C9CCAE040}"/>
              </a:ext>
            </a:extLst>
          </p:cNvPr>
          <p:cNvSpPr/>
          <p:nvPr/>
        </p:nvSpPr>
        <p:spPr>
          <a:xfrm>
            <a:off x="1679420" y="3790476"/>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pic>
        <p:nvPicPr>
          <p:cNvPr id="3" name="Image 2">
            <a:extLst>
              <a:ext uri="{FF2B5EF4-FFF2-40B4-BE49-F238E27FC236}">
                <a16:creationId xmlns:a16="http://schemas.microsoft.com/office/drawing/2014/main" id="{90664722-CB00-B00E-F147-D313E55E7D1B}"/>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4984883" y="4566580"/>
            <a:ext cx="1045214" cy="2754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Losange 11">
            <a:extLst>
              <a:ext uri="{FF2B5EF4-FFF2-40B4-BE49-F238E27FC236}">
                <a16:creationId xmlns:a16="http://schemas.microsoft.com/office/drawing/2014/main" id="{9214A3CD-768E-1F61-78F4-1C495C869C8B}"/>
              </a:ext>
            </a:extLst>
          </p:cNvPr>
          <p:cNvSpPr/>
          <p:nvPr/>
        </p:nvSpPr>
        <p:spPr>
          <a:xfrm>
            <a:off x="1719944" y="4626930"/>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grpSp>
        <p:nvGrpSpPr>
          <p:cNvPr id="80" name="Groupe 79">
            <a:extLst>
              <a:ext uri="{FF2B5EF4-FFF2-40B4-BE49-F238E27FC236}">
                <a16:creationId xmlns:a16="http://schemas.microsoft.com/office/drawing/2014/main" id="{AF884A9E-2D51-8ED3-1EF2-FAFDF61410B3}"/>
              </a:ext>
            </a:extLst>
          </p:cNvPr>
          <p:cNvGrpSpPr/>
          <p:nvPr/>
        </p:nvGrpSpPr>
        <p:grpSpPr>
          <a:xfrm>
            <a:off x="407432" y="393645"/>
            <a:ext cx="8048145" cy="3121969"/>
            <a:chOff x="3106353" y="468207"/>
            <a:chExt cx="8048145" cy="3121969"/>
          </a:xfrm>
        </p:grpSpPr>
        <p:grpSp>
          <p:nvGrpSpPr>
            <p:cNvPr id="81" name="Groupe 80">
              <a:extLst>
                <a:ext uri="{FF2B5EF4-FFF2-40B4-BE49-F238E27FC236}">
                  <a16:creationId xmlns:a16="http://schemas.microsoft.com/office/drawing/2014/main" id="{88750596-E436-5C0B-01C5-94CA57CB1AD9}"/>
                </a:ext>
              </a:extLst>
            </p:cNvPr>
            <p:cNvGrpSpPr/>
            <p:nvPr/>
          </p:nvGrpSpPr>
          <p:grpSpPr>
            <a:xfrm>
              <a:off x="3106353" y="468207"/>
              <a:ext cx="8048145" cy="3121969"/>
              <a:chOff x="323370" y="2683900"/>
              <a:chExt cx="8048145" cy="3121969"/>
            </a:xfrm>
          </p:grpSpPr>
          <p:pic>
            <p:nvPicPr>
              <p:cNvPr id="93" name="Image 92">
                <a:extLst>
                  <a:ext uri="{FF2B5EF4-FFF2-40B4-BE49-F238E27FC236}">
                    <a16:creationId xmlns:a16="http://schemas.microsoft.com/office/drawing/2014/main" id="{8CC79282-A408-AA65-FC73-A2CAE97035F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323370" y="2818172"/>
                <a:ext cx="8048145" cy="2987697"/>
              </a:xfrm>
              <a:prstGeom prst="rect">
                <a:avLst/>
              </a:prstGeom>
            </p:spPr>
          </p:pic>
          <p:sp>
            <p:nvSpPr>
              <p:cNvPr id="94" name="Organigramme : Alternative 93">
                <a:extLst>
                  <a:ext uri="{FF2B5EF4-FFF2-40B4-BE49-F238E27FC236}">
                    <a16:creationId xmlns:a16="http://schemas.microsoft.com/office/drawing/2014/main" id="{DA2BD372-8855-3E1E-01D1-42ABBFC31875}"/>
                  </a:ext>
                </a:extLst>
              </p:cNvPr>
              <p:cNvSpPr/>
              <p:nvPr/>
            </p:nvSpPr>
            <p:spPr>
              <a:xfrm>
                <a:off x="781777" y="3378062"/>
                <a:ext cx="2085781" cy="234175"/>
              </a:xfrm>
              <a:prstGeom prst="flowChartAlternate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5" name="Losange 94">
                <a:extLst>
                  <a:ext uri="{FF2B5EF4-FFF2-40B4-BE49-F238E27FC236}">
                    <a16:creationId xmlns:a16="http://schemas.microsoft.com/office/drawing/2014/main" id="{BEA14D7A-4AD5-DB1C-DBEF-14B8627CD16F}"/>
                  </a:ext>
                </a:extLst>
              </p:cNvPr>
              <p:cNvSpPr/>
              <p:nvPr/>
            </p:nvSpPr>
            <p:spPr>
              <a:xfrm>
                <a:off x="1126901" y="3058355"/>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pic>
            <p:nvPicPr>
              <p:cNvPr id="96" name="Image 95">
                <a:extLst>
                  <a:ext uri="{FF2B5EF4-FFF2-40B4-BE49-F238E27FC236}">
                    <a16:creationId xmlns:a16="http://schemas.microsoft.com/office/drawing/2014/main" id="{BA96F9F3-77C8-D415-CC1A-26E0D2D25BA3}"/>
                  </a:ext>
                </a:extLst>
              </p:cNvPr>
              <p:cNvPicPr>
                <a:picLocks noChangeAspect="1"/>
              </p:cNvPicPr>
              <p:nvPr/>
            </p:nvPicPr>
            <p:blipFill rotWithShape="1">
              <a:blip r:embed="rId7" cstate="email">
                <a:biLevel thresh="50000"/>
                <a:extLst>
                  <a:ext uri="{28A0092B-C50C-407E-A947-70E740481C1C}">
                    <a14:useLocalDpi xmlns:a14="http://schemas.microsoft.com/office/drawing/2010/main"/>
                  </a:ext>
                </a:extLst>
              </a:blip>
              <a:srcRect r="-470"/>
              <a:stretch/>
            </p:blipFill>
            <p:spPr>
              <a:xfrm>
                <a:off x="2734716" y="2683900"/>
                <a:ext cx="303100" cy="321120"/>
              </a:xfrm>
              <a:prstGeom prst="rect">
                <a:avLst/>
              </a:prstGeom>
            </p:spPr>
          </p:pic>
          <p:pic>
            <p:nvPicPr>
              <p:cNvPr id="97" name="Image 96">
                <a:extLst>
                  <a:ext uri="{FF2B5EF4-FFF2-40B4-BE49-F238E27FC236}">
                    <a16:creationId xmlns:a16="http://schemas.microsoft.com/office/drawing/2014/main" id="{876BA728-994E-9B84-A682-F540E3BA2ABF}"/>
                  </a:ext>
                </a:extLst>
              </p:cNvPr>
              <p:cNvPicPr>
                <a:picLocks noChangeAspect="1"/>
              </p:cNvPicPr>
              <p:nvPr/>
            </p:nvPicPr>
            <p:blipFill rotWithShape="1">
              <a:blip r:embed="rId8" cstate="email">
                <a:biLevel thresh="50000"/>
                <a:extLst>
                  <a:ext uri="{28A0092B-C50C-407E-A947-70E740481C1C}">
                    <a14:useLocalDpi xmlns:a14="http://schemas.microsoft.com/office/drawing/2010/main"/>
                  </a:ext>
                </a:extLst>
              </a:blip>
              <a:srcRect/>
              <a:stretch/>
            </p:blipFill>
            <p:spPr>
              <a:xfrm>
                <a:off x="3784921" y="3018762"/>
                <a:ext cx="339403" cy="239486"/>
              </a:xfrm>
              <a:prstGeom prst="rect">
                <a:avLst/>
              </a:prstGeom>
            </p:spPr>
          </p:pic>
          <p:sp>
            <p:nvSpPr>
              <p:cNvPr id="98" name="Losange 97">
                <a:extLst>
                  <a:ext uri="{FF2B5EF4-FFF2-40B4-BE49-F238E27FC236}">
                    <a16:creationId xmlns:a16="http://schemas.microsoft.com/office/drawing/2014/main" id="{51066E35-4A42-F4D3-E76B-5A7A9173C0F4}"/>
                  </a:ext>
                </a:extLst>
              </p:cNvPr>
              <p:cNvSpPr/>
              <p:nvPr/>
            </p:nvSpPr>
            <p:spPr>
              <a:xfrm>
                <a:off x="4415581" y="3025721"/>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99" name="Rectangle : coins arrondis 98">
                <a:extLst>
                  <a:ext uri="{FF2B5EF4-FFF2-40B4-BE49-F238E27FC236}">
                    <a16:creationId xmlns:a16="http://schemas.microsoft.com/office/drawing/2014/main" id="{517277A1-4BE3-2480-ABFF-E2CC2EFD7175}"/>
                  </a:ext>
                </a:extLst>
              </p:cNvPr>
              <p:cNvSpPr/>
              <p:nvPr/>
            </p:nvSpPr>
            <p:spPr>
              <a:xfrm>
                <a:off x="3157311" y="3376383"/>
                <a:ext cx="2085781" cy="259157"/>
              </a:xfrm>
              <a:prstGeom prst="round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600">
                  <a:solidFill>
                    <a:srgbClr val="000000"/>
                  </a:solidFill>
                </a:endParaRPr>
              </a:p>
            </p:txBody>
          </p:sp>
          <p:pic>
            <p:nvPicPr>
              <p:cNvPr id="100" name="Image 99">
                <a:extLst>
                  <a:ext uri="{FF2B5EF4-FFF2-40B4-BE49-F238E27FC236}">
                    <a16:creationId xmlns:a16="http://schemas.microsoft.com/office/drawing/2014/main" id="{16A6F783-C4D0-10AD-9CD6-7ECE184C5A4A}"/>
                  </a:ext>
                </a:extLst>
              </p:cNvPr>
              <p:cNvPicPr>
                <a:picLocks noChangeAspect="1"/>
              </p:cNvPicPr>
              <p:nvPr/>
            </p:nvPicPr>
            <p:blipFill rotWithShape="1">
              <a:blip r:embed="rId9" cstate="email">
                <a:biLevel thresh="50000"/>
                <a:extLst>
                  <a:ext uri="{28A0092B-C50C-407E-A947-70E740481C1C}">
                    <a14:useLocalDpi xmlns:a14="http://schemas.microsoft.com/office/drawing/2010/main"/>
                  </a:ext>
                </a:extLst>
              </a:blip>
              <a:srcRect/>
              <a:stretch/>
            </p:blipFill>
            <p:spPr>
              <a:xfrm>
                <a:off x="5291095" y="3406059"/>
                <a:ext cx="410404" cy="239486"/>
              </a:xfrm>
              <a:prstGeom prst="rect">
                <a:avLst/>
              </a:prstGeom>
            </p:spPr>
          </p:pic>
          <p:pic>
            <p:nvPicPr>
              <p:cNvPr id="101" name="Image 100">
                <a:extLst>
                  <a:ext uri="{FF2B5EF4-FFF2-40B4-BE49-F238E27FC236}">
                    <a16:creationId xmlns:a16="http://schemas.microsoft.com/office/drawing/2014/main" id="{35C6BB1F-0B25-72AD-9977-C48656F3965E}"/>
                  </a:ext>
                </a:extLst>
              </p:cNvPr>
              <p:cNvPicPr>
                <a:picLocks noChangeAspect="1"/>
              </p:cNvPicPr>
              <p:nvPr/>
            </p:nvPicPr>
            <p:blipFill rotWithShape="1">
              <a:blip r:embed="rId9" cstate="email">
                <a:biLevel thresh="50000"/>
                <a:extLst>
                  <a:ext uri="{28A0092B-C50C-407E-A947-70E740481C1C}">
                    <a14:useLocalDpi xmlns:a14="http://schemas.microsoft.com/office/drawing/2010/main"/>
                  </a:ext>
                </a:extLst>
              </a:blip>
              <a:srcRect/>
              <a:stretch/>
            </p:blipFill>
            <p:spPr>
              <a:xfrm>
                <a:off x="5274192" y="3857780"/>
                <a:ext cx="410404" cy="239486"/>
              </a:xfrm>
              <a:prstGeom prst="rect">
                <a:avLst/>
              </a:prstGeom>
            </p:spPr>
          </p:pic>
          <p:pic>
            <p:nvPicPr>
              <p:cNvPr id="102" name="Image 101">
                <a:extLst>
                  <a:ext uri="{FF2B5EF4-FFF2-40B4-BE49-F238E27FC236}">
                    <a16:creationId xmlns:a16="http://schemas.microsoft.com/office/drawing/2014/main" id="{D5706420-4989-375C-A628-774E23D91638}"/>
                  </a:ext>
                </a:extLst>
              </p:cNvPr>
              <p:cNvPicPr>
                <a:picLocks noChangeAspect="1"/>
              </p:cNvPicPr>
              <p:nvPr/>
            </p:nvPicPr>
            <p:blipFill rotWithShape="1">
              <a:blip r:embed="rId10" cstate="email">
                <a:biLevel thresh="50000"/>
                <a:extLst>
                  <a:ext uri="{28A0092B-C50C-407E-A947-70E740481C1C}">
                    <a14:useLocalDpi xmlns:a14="http://schemas.microsoft.com/office/drawing/2010/main"/>
                  </a:ext>
                </a:extLst>
              </a:blip>
              <a:srcRect/>
              <a:stretch/>
            </p:blipFill>
            <p:spPr>
              <a:xfrm>
                <a:off x="5814104" y="4434299"/>
                <a:ext cx="371873" cy="239486"/>
              </a:xfrm>
              <a:prstGeom prst="rect">
                <a:avLst/>
              </a:prstGeom>
            </p:spPr>
          </p:pic>
          <p:sp>
            <p:nvSpPr>
              <p:cNvPr id="103" name="Losange 102">
                <a:extLst>
                  <a:ext uri="{FF2B5EF4-FFF2-40B4-BE49-F238E27FC236}">
                    <a16:creationId xmlns:a16="http://schemas.microsoft.com/office/drawing/2014/main" id="{2DAEFA35-B9D4-C3A4-6987-937212ACE9C9}"/>
                  </a:ext>
                </a:extLst>
              </p:cNvPr>
              <p:cNvSpPr/>
              <p:nvPr/>
            </p:nvSpPr>
            <p:spPr>
              <a:xfrm>
                <a:off x="7514496" y="4469450"/>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pic>
            <p:nvPicPr>
              <p:cNvPr id="104" name="Image 103">
                <a:extLst>
                  <a:ext uri="{FF2B5EF4-FFF2-40B4-BE49-F238E27FC236}">
                    <a16:creationId xmlns:a16="http://schemas.microsoft.com/office/drawing/2014/main" id="{84E7F8E7-5379-4263-5414-57B3B0AF7A43}"/>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1783472" y="4241447"/>
                <a:ext cx="371873" cy="295814"/>
              </a:xfrm>
              <a:prstGeom prst="rect">
                <a:avLst/>
              </a:prstGeom>
            </p:spPr>
          </p:pic>
          <p:pic>
            <p:nvPicPr>
              <p:cNvPr id="105" name="Image 104">
                <a:extLst>
                  <a:ext uri="{FF2B5EF4-FFF2-40B4-BE49-F238E27FC236}">
                    <a16:creationId xmlns:a16="http://schemas.microsoft.com/office/drawing/2014/main" id="{02353CB5-D7AE-F235-C373-FE5AEF2AD35E}"/>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1783472" y="4665654"/>
                <a:ext cx="371873" cy="295814"/>
              </a:xfrm>
              <a:prstGeom prst="rect">
                <a:avLst/>
              </a:prstGeom>
            </p:spPr>
          </p:pic>
          <p:pic>
            <p:nvPicPr>
              <p:cNvPr id="106" name="Image 105">
                <a:extLst>
                  <a:ext uri="{FF2B5EF4-FFF2-40B4-BE49-F238E27FC236}">
                    <a16:creationId xmlns:a16="http://schemas.microsoft.com/office/drawing/2014/main" id="{72679109-12FA-3D76-1D5C-1E6A494FFDE0}"/>
                  </a:ext>
                </a:extLst>
              </p:cNvPr>
              <p:cNvPicPr>
                <a:picLocks noChangeAspect="1"/>
              </p:cNvPicPr>
              <p:nvPr/>
            </p:nvPicPr>
            <p:blipFill rotWithShape="1">
              <a:blip r:embed="rId12" cstate="email">
                <a:biLevel thresh="50000"/>
                <a:extLst>
                  <a:ext uri="{28A0092B-C50C-407E-A947-70E740481C1C}">
                    <a14:useLocalDpi xmlns:a14="http://schemas.microsoft.com/office/drawing/2010/main"/>
                  </a:ext>
                </a:extLst>
              </a:blip>
              <a:srcRect/>
              <a:stretch/>
            </p:blipFill>
            <p:spPr>
              <a:xfrm>
                <a:off x="1276953" y="5373135"/>
                <a:ext cx="630051" cy="295814"/>
              </a:xfrm>
              <a:prstGeom prst="rect">
                <a:avLst/>
              </a:prstGeom>
            </p:spPr>
          </p:pic>
          <p:pic>
            <p:nvPicPr>
              <p:cNvPr id="107" name="Image 106">
                <a:extLst>
                  <a:ext uri="{FF2B5EF4-FFF2-40B4-BE49-F238E27FC236}">
                    <a16:creationId xmlns:a16="http://schemas.microsoft.com/office/drawing/2014/main" id="{327A4DF8-9965-50ED-4F3E-DC497560DACF}"/>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360005" y="3348390"/>
                <a:ext cx="371873" cy="295814"/>
              </a:xfrm>
              <a:prstGeom prst="rect">
                <a:avLst/>
              </a:prstGeom>
            </p:spPr>
          </p:pic>
          <p:pic>
            <p:nvPicPr>
              <p:cNvPr id="108" name="Image 107">
                <a:extLst>
                  <a:ext uri="{FF2B5EF4-FFF2-40B4-BE49-F238E27FC236}">
                    <a16:creationId xmlns:a16="http://schemas.microsoft.com/office/drawing/2014/main" id="{260505B0-8367-1FF3-18F9-D9F7F9F7555A}"/>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365154" y="3809404"/>
                <a:ext cx="371873" cy="295814"/>
              </a:xfrm>
              <a:prstGeom prst="rect">
                <a:avLst/>
              </a:prstGeom>
            </p:spPr>
          </p:pic>
        </p:grpSp>
        <p:sp>
          <p:nvSpPr>
            <p:cNvPr id="82" name="ZoneTexte 81">
              <a:extLst>
                <a:ext uri="{FF2B5EF4-FFF2-40B4-BE49-F238E27FC236}">
                  <a16:creationId xmlns:a16="http://schemas.microsoft.com/office/drawing/2014/main" id="{27CAD17D-1AEE-6182-1BA6-92B6CFEA5C07}"/>
                </a:ext>
              </a:extLst>
            </p:cNvPr>
            <p:cNvSpPr txBox="1"/>
            <p:nvPr/>
          </p:nvSpPr>
          <p:spPr>
            <a:xfrm>
              <a:off x="5556152" y="492964"/>
              <a:ext cx="211563"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1</a:t>
              </a:r>
            </a:p>
          </p:txBody>
        </p:sp>
        <p:sp>
          <p:nvSpPr>
            <p:cNvPr id="83" name="ZoneTexte 82">
              <a:extLst>
                <a:ext uri="{FF2B5EF4-FFF2-40B4-BE49-F238E27FC236}">
                  <a16:creationId xmlns:a16="http://schemas.microsoft.com/office/drawing/2014/main" id="{B5F7CD63-A500-0459-94A9-FED976063E00}"/>
                </a:ext>
              </a:extLst>
            </p:cNvPr>
            <p:cNvSpPr txBox="1"/>
            <p:nvPr/>
          </p:nvSpPr>
          <p:spPr>
            <a:xfrm>
              <a:off x="6618176" y="807019"/>
              <a:ext cx="289131"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2</a:t>
              </a:r>
            </a:p>
          </p:txBody>
        </p:sp>
        <p:sp>
          <p:nvSpPr>
            <p:cNvPr id="84" name="ZoneTexte 83">
              <a:extLst>
                <a:ext uri="{FF2B5EF4-FFF2-40B4-BE49-F238E27FC236}">
                  <a16:creationId xmlns:a16="http://schemas.microsoft.com/office/drawing/2014/main" id="{405A8333-156D-0735-86DC-46434B4B28BE}"/>
                </a:ext>
              </a:extLst>
            </p:cNvPr>
            <p:cNvSpPr txBox="1"/>
            <p:nvPr/>
          </p:nvSpPr>
          <p:spPr>
            <a:xfrm>
              <a:off x="4629981" y="2056482"/>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8</a:t>
              </a:r>
            </a:p>
          </p:txBody>
        </p:sp>
        <p:sp>
          <p:nvSpPr>
            <p:cNvPr id="85" name="ZoneTexte 84">
              <a:extLst>
                <a:ext uri="{FF2B5EF4-FFF2-40B4-BE49-F238E27FC236}">
                  <a16:creationId xmlns:a16="http://schemas.microsoft.com/office/drawing/2014/main" id="{7FF53A0C-53D5-0407-D85D-BECC85EEC120}"/>
                </a:ext>
              </a:extLst>
            </p:cNvPr>
            <p:cNvSpPr txBox="1"/>
            <p:nvPr/>
          </p:nvSpPr>
          <p:spPr>
            <a:xfrm>
              <a:off x="4629980" y="2472855"/>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9</a:t>
              </a:r>
            </a:p>
          </p:txBody>
        </p:sp>
        <p:sp>
          <p:nvSpPr>
            <p:cNvPr id="86" name="ZoneTexte 85">
              <a:extLst>
                <a:ext uri="{FF2B5EF4-FFF2-40B4-BE49-F238E27FC236}">
                  <a16:creationId xmlns:a16="http://schemas.microsoft.com/office/drawing/2014/main" id="{A9C19C87-BB95-F0A5-225B-833763439114}"/>
                </a:ext>
              </a:extLst>
            </p:cNvPr>
            <p:cNvSpPr txBox="1"/>
            <p:nvPr/>
          </p:nvSpPr>
          <p:spPr>
            <a:xfrm>
              <a:off x="3208397" y="1154276"/>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3</a:t>
              </a:r>
            </a:p>
          </p:txBody>
        </p:sp>
        <p:sp>
          <p:nvSpPr>
            <p:cNvPr id="87" name="ZoneTexte 86">
              <a:extLst>
                <a:ext uri="{FF2B5EF4-FFF2-40B4-BE49-F238E27FC236}">
                  <a16:creationId xmlns:a16="http://schemas.microsoft.com/office/drawing/2014/main" id="{4547DF03-6AE8-5BA2-9C6A-36FC0C421207}"/>
                </a:ext>
              </a:extLst>
            </p:cNvPr>
            <p:cNvSpPr txBox="1"/>
            <p:nvPr/>
          </p:nvSpPr>
          <p:spPr>
            <a:xfrm>
              <a:off x="8141988" y="1190366"/>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4</a:t>
              </a:r>
            </a:p>
          </p:txBody>
        </p:sp>
        <p:sp>
          <p:nvSpPr>
            <p:cNvPr id="88" name="ZoneTexte 87">
              <a:extLst>
                <a:ext uri="{FF2B5EF4-FFF2-40B4-BE49-F238E27FC236}">
                  <a16:creationId xmlns:a16="http://schemas.microsoft.com/office/drawing/2014/main" id="{327C4B72-AEFD-F9FF-9C67-01B8C81874B9}"/>
                </a:ext>
              </a:extLst>
            </p:cNvPr>
            <p:cNvSpPr txBox="1"/>
            <p:nvPr/>
          </p:nvSpPr>
          <p:spPr>
            <a:xfrm>
              <a:off x="3208397" y="1628151"/>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5</a:t>
              </a:r>
            </a:p>
          </p:txBody>
        </p:sp>
        <p:sp>
          <p:nvSpPr>
            <p:cNvPr id="89" name="ZoneTexte 88">
              <a:extLst>
                <a:ext uri="{FF2B5EF4-FFF2-40B4-BE49-F238E27FC236}">
                  <a16:creationId xmlns:a16="http://schemas.microsoft.com/office/drawing/2014/main" id="{C741B6E9-36F5-85C3-72D0-8BE620C11168}"/>
                </a:ext>
              </a:extLst>
            </p:cNvPr>
            <p:cNvSpPr txBox="1"/>
            <p:nvPr/>
          </p:nvSpPr>
          <p:spPr>
            <a:xfrm>
              <a:off x="8132421" y="1650150"/>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6</a:t>
              </a:r>
            </a:p>
          </p:txBody>
        </p:sp>
        <p:sp>
          <p:nvSpPr>
            <p:cNvPr id="90" name="ZoneTexte 89">
              <a:extLst>
                <a:ext uri="{FF2B5EF4-FFF2-40B4-BE49-F238E27FC236}">
                  <a16:creationId xmlns:a16="http://schemas.microsoft.com/office/drawing/2014/main" id="{CFF57FAD-901B-0D45-CBC0-434F55CA9162}"/>
                </a:ext>
              </a:extLst>
            </p:cNvPr>
            <p:cNvSpPr txBox="1"/>
            <p:nvPr/>
          </p:nvSpPr>
          <p:spPr>
            <a:xfrm>
              <a:off x="8659050" y="2218444"/>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7</a:t>
              </a:r>
            </a:p>
          </p:txBody>
        </p:sp>
        <p:sp>
          <p:nvSpPr>
            <p:cNvPr id="91" name="ZoneTexte 90">
              <a:extLst>
                <a:ext uri="{FF2B5EF4-FFF2-40B4-BE49-F238E27FC236}">
                  <a16:creationId xmlns:a16="http://schemas.microsoft.com/office/drawing/2014/main" id="{EA416FEC-8D5A-3717-4C39-D7C57351552A}"/>
                </a:ext>
              </a:extLst>
            </p:cNvPr>
            <p:cNvSpPr txBox="1"/>
            <p:nvPr/>
          </p:nvSpPr>
          <p:spPr>
            <a:xfrm>
              <a:off x="4152609" y="3183771"/>
              <a:ext cx="395259"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10</a:t>
              </a:r>
            </a:p>
          </p:txBody>
        </p:sp>
        <p:sp>
          <p:nvSpPr>
            <p:cNvPr id="92" name="ZoneTexte 91">
              <a:extLst>
                <a:ext uri="{FF2B5EF4-FFF2-40B4-BE49-F238E27FC236}">
                  <a16:creationId xmlns:a16="http://schemas.microsoft.com/office/drawing/2014/main" id="{6366E278-53E2-C034-D0E1-ABBC543DE1B4}"/>
                </a:ext>
              </a:extLst>
            </p:cNvPr>
            <p:cNvSpPr txBox="1"/>
            <p:nvPr/>
          </p:nvSpPr>
          <p:spPr>
            <a:xfrm>
              <a:off x="3564760" y="982395"/>
              <a:ext cx="579124" cy="123111"/>
            </a:xfrm>
            <a:prstGeom prst="rect">
              <a:avLst/>
            </a:prstGeom>
          </p:spPr>
          <p:txBody>
            <a:bodyPr wrap="square" lIns="0" tIns="0" rIns="0" bIns="0" rtlCol="0">
              <a:spAutoFit/>
            </a:bodyPr>
            <a:lstStyle/>
            <a:p>
              <a:r>
                <a:rPr lang="fr-FR" sz="800"/>
                <a:t>Nom</a:t>
              </a:r>
            </a:p>
          </p:txBody>
        </p:sp>
      </p:grpSp>
      <p:sp>
        <p:nvSpPr>
          <p:cNvPr id="10" name="ZoneTexte 9">
            <a:extLst>
              <a:ext uri="{FF2B5EF4-FFF2-40B4-BE49-F238E27FC236}">
                <a16:creationId xmlns:a16="http://schemas.microsoft.com/office/drawing/2014/main" id="{068CCFB7-6197-DD01-7C18-C0F2BCBE0963}"/>
              </a:ext>
            </a:extLst>
          </p:cNvPr>
          <p:cNvSpPr txBox="1"/>
          <p:nvPr/>
        </p:nvSpPr>
        <p:spPr>
          <a:xfrm>
            <a:off x="774736" y="426972"/>
            <a:ext cx="4775245" cy="92333"/>
          </a:xfrm>
          <a:prstGeom prst="rect">
            <a:avLst/>
          </a:prstGeom>
        </p:spPr>
        <p:txBody>
          <a:bodyPr wrap="square" lIns="0" tIns="0" rIns="0" bIns="0" rtlCol="0">
            <a:spAutoFit/>
          </a:bodyPr>
          <a:lstStyle/>
          <a:p>
            <a:r>
              <a:rPr lang="fr-FR" sz="600">
                <a:solidFill>
                  <a:schemeClr val="bg1">
                    <a:lumMod val="50000"/>
                  </a:schemeClr>
                </a:solidFill>
              </a:rPr>
              <a:t>Les champs avec marqués avec un * sont obligatoires</a:t>
            </a:r>
          </a:p>
        </p:txBody>
      </p:sp>
      <p:sp>
        <p:nvSpPr>
          <p:cNvPr id="5" name="Ellipse 4">
            <a:extLst>
              <a:ext uri="{FF2B5EF4-FFF2-40B4-BE49-F238E27FC236}">
                <a16:creationId xmlns:a16="http://schemas.microsoft.com/office/drawing/2014/main" id="{86E10199-EB36-4155-143D-2B86D0AA275A}"/>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6" name="Ellipse 5">
            <a:extLst>
              <a:ext uri="{FF2B5EF4-FFF2-40B4-BE49-F238E27FC236}">
                <a16:creationId xmlns:a16="http://schemas.microsoft.com/office/drawing/2014/main" id="{E32FEFAB-5835-35DB-ADCE-0FB5E290C706}"/>
              </a:ext>
            </a:extLst>
          </p:cNvPr>
          <p:cNvSpPr/>
          <p:nvPr/>
        </p:nvSpPr>
        <p:spPr>
          <a:xfrm>
            <a:off x="8771781" y="4918700"/>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0308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2E3C9-999D-FD1E-F701-62FC998D0820}"/>
              </a:ext>
            </a:extLst>
          </p:cNvPr>
          <p:cNvSpPr>
            <a:spLocks noGrp="1"/>
          </p:cNvSpPr>
          <p:nvPr>
            <p:ph type="title"/>
          </p:nvPr>
        </p:nvSpPr>
        <p:spPr/>
        <p:txBody>
          <a:bodyPr/>
          <a:lstStyle/>
          <a:p>
            <a:r>
              <a:rPr lang="fr-FR" sz="2200"/>
              <a:t>Exemple de navigation </a:t>
            </a:r>
            <a:br>
              <a:rPr lang="fr-FR" sz="2200"/>
            </a:br>
            <a:r>
              <a:rPr lang="fr-FR" sz="2200"/>
              <a:t>clavier complexe</a:t>
            </a:r>
          </a:p>
        </p:txBody>
      </p:sp>
      <p:cxnSp>
        <p:nvCxnSpPr>
          <p:cNvPr id="19" name="Connecteur droit avec flèche 18">
            <a:extLst>
              <a:ext uri="{FF2B5EF4-FFF2-40B4-BE49-F238E27FC236}">
                <a16:creationId xmlns:a16="http://schemas.microsoft.com/office/drawing/2014/main" id="{B787B70E-FCAD-95C1-7744-17153154AFF6}"/>
              </a:ext>
            </a:extLst>
          </p:cNvPr>
          <p:cNvCxnSpPr>
            <a:cxnSpLocks/>
          </p:cNvCxnSpPr>
          <p:nvPr/>
        </p:nvCxnSpPr>
        <p:spPr>
          <a:xfrm>
            <a:off x="-1095771" y="1834664"/>
            <a:ext cx="0" cy="109582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9" name="Image 38">
            <a:extLst>
              <a:ext uri="{FF2B5EF4-FFF2-40B4-BE49-F238E27FC236}">
                <a16:creationId xmlns:a16="http://schemas.microsoft.com/office/drawing/2014/main" id="{BD7EA8CD-69A7-6D9D-2375-82041FDA869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36575" y="0"/>
            <a:ext cx="5215598" cy="5143499"/>
          </a:xfrm>
          <a:prstGeom prst="rect">
            <a:avLst/>
          </a:prstGeom>
        </p:spPr>
      </p:pic>
      <p:cxnSp>
        <p:nvCxnSpPr>
          <p:cNvPr id="41" name="Connecteur droit avec flèche 40">
            <a:extLst>
              <a:ext uri="{FF2B5EF4-FFF2-40B4-BE49-F238E27FC236}">
                <a16:creationId xmlns:a16="http://schemas.microsoft.com/office/drawing/2014/main" id="{A6E6A130-E272-CF19-7382-C2824F456869}"/>
              </a:ext>
            </a:extLst>
          </p:cNvPr>
          <p:cNvCxnSpPr>
            <a:cxnSpLocks/>
          </p:cNvCxnSpPr>
          <p:nvPr/>
        </p:nvCxnSpPr>
        <p:spPr>
          <a:xfrm>
            <a:off x="4321628" y="2160588"/>
            <a:ext cx="1926772"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2" name="Connecteur droit avec flèche 41">
            <a:extLst>
              <a:ext uri="{FF2B5EF4-FFF2-40B4-BE49-F238E27FC236}">
                <a16:creationId xmlns:a16="http://schemas.microsoft.com/office/drawing/2014/main" id="{881EF3D5-926D-6E0A-7760-9ACC5069D0B9}"/>
              </a:ext>
            </a:extLst>
          </p:cNvPr>
          <p:cNvCxnSpPr>
            <a:cxnSpLocks/>
          </p:cNvCxnSpPr>
          <p:nvPr/>
        </p:nvCxnSpPr>
        <p:spPr>
          <a:xfrm>
            <a:off x="4620326" y="3605893"/>
            <a:ext cx="1628074" cy="476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3" name="Connecteur droit avec flèche 42">
            <a:extLst>
              <a:ext uri="{FF2B5EF4-FFF2-40B4-BE49-F238E27FC236}">
                <a16:creationId xmlns:a16="http://schemas.microsoft.com/office/drawing/2014/main" id="{AD1FFD09-A723-7338-48A7-FD181B3419DE}"/>
              </a:ext>
            </a:extLst>
          </p:cNvPr>
          <p:cNvCxnSpPr>
            <a:cxnSpLocks/>
          </p:cNvCxnSpPr>
          <p:nvPr/>
        </p:nvCxnSpPr>
        <p:spPr>
          <a:xfrm>
            <a:off x="4480420" y="3978502"/>
            <a:ext cx="450808"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6" name="Connecteur droit avec flèche 45">
            <a:extLst>
              <a:ext uri="{FF2B5EF4-FFF2-40B4-BE49-F238E27FC236}">
                <a16:creationId xmlns:a16="http://schemas.microsoft.com/office/drawing/2014/main" id="{94BED64D-6A06-80AF-14A0-3E28EB3AC13C}"/>
              </a:ext>
            </a:extLst>
          </p:cNvPr>
          <p:cNvCxnSpPr>
            <a:cxnSpLocks/>
          </p:cNvCxnSpPr>
          <p:nvPr/>
        </p:nvCxnSpPr>
        <p:spPr>
          <a:xfrm>
            <a:off x="6572703" y="2764745"/>
            <a:ext cx="2037897"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7" name="Connecteur droit avec flèche 46">
            <a:extLst>
              <a:ext uri="{FF2B5EF4-FFF2-40B4-BE49-F238E27FC236}">
                <a16:creationId xmlns:a16="http://schemas.microsoft.com/office/drawing/2014/main" id="{8B293121-9B56-0CFE-1A5E-AFC65AB134A0}"/>
              </a:ext>
            </a:extLst>
          </p:cNvPr>
          <p:cNvCxnSpPr>
            <a:cxnSpLocks/>
          </p:cNvCxnSpPr>
          <p:nvPr/>
        </p:nvCxnSpPr>
        <p:spPr>
          <a:xfrm>
            <a:off x="6572703" y="2911896"/>
            <a:ext cx="1533072"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2" name="Connecteur droit avec flèche 51">
            <a:extLst>
              <a:ext uri="{FF2B5EF4-FFF2-40B4-BE49-F238E27FC236}">
                <a16:creationId xmlns:a16="http://schemas.microsoft.com/office/drawing/2014/main" id="{3B8949D2-4EA1-42C8-9815-C4D7D1F3452D}"/>
              </a:ext>
            </a:extLst>
          </p:cNvPr>
          <p:cNvCxnSpPr>
            <a:cxnSpLocks/>
          </p:cNvCxnSpPr>
          <p:nvPr/>
        </p:nvCxnSpPr>
        <p:spPr>
          <a:xfrm flipV="1">
            <a:off x="5015943" y="2571749"/>
            <a:ext cx="3527982" cy="139564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5" name="Connecteur droit avec flèche 54">
            <a:extLst>
              <a:ext uri="{FF2B5EF4-FFF2-40B4-BE49-F238E27FC236}">
                <a16:creationId xmlns:a16="http://schemas.microsoft.com/office/drawing/2014/main" id="{791B5E08-C192-3569-1CF3-E3B4A4330FD8}"/>
              </a:ext>
            </a:extLst>
          </p:cNvPr>
          <p:cNvCxnSpPr>
            <a:cxnSpLocks/>
          </p:cNvCxnSpPr>
          <p:nvPr/>
        </p:nvCxnSpPr>
        <p:spPr>
          <a:xfrm flipH="1">
            <a:off x="4513943" y="2213996"/>
            <a:ext cx="1734457" cy="139665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7" name="Connecteur droit avec flèche 56">
            <a:extLst>
              <a:ext uri="{FF2B5EF4-FFF2-40B4-BE49-F238E27FC236}">
                <a16:creationId xmlns:a16="http://schemas.microsoft.com/office/drawing/2014/main" id="{A49593DE-6F65-2199-A64C-2929A2C3BD8C}"/>
              </a:ext>
            </a:extLst>
          </p:cNvPr>
          <p:cNvCxnSpPr>
            <a:cxnSpLocks/>
          </p:cNvCxnSpPr>
          <p:nvPr/>
        </p:nvCxnSpPr>
        <p:spPr>
          <a:xfrm flipH="1">
            <a:off x="7896225" y="2930492"/>
            <a:ext cx="361950" cy="200778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9" name="Connecteur droit avec flèche 58">
            <a:extLst>
              <a:ext uri="{FF2B5EF4-FFF2-40B4-BE49-F238E27FC236}">
                <a16:creationId xmlns:a16="http://schemas.microsoft.com/office/drawing/2014/main" id="{318A6FC9-3392-0459-ED72-C794EFEF092F}"/>
              </a:ext>
            </a:extLst>
          </p:cNvPr>
          <p:cNvCxnSpPr>
            <a:cxnSpLocks/>
          </p:cNvCxnSpPr>
          <p:nvPr/>
        </p:nvCxnSpPr>
        <p:spPr>
          <a:xfrm flipV="1">
            <a:off x="8007350" y="4938274"/>
            <a:ext cx="536575" cy="1859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61" name="Connecteur droit avec flèche 60">
            <a:extLst>
              <a:ext uri="{FF2B5EF4-FFF2-40B4-BE49-F238E27FC236}">
                <a16:creationId xmlns:a16="http://schemas.microsoft.com/office/drawing/2014/main" id="{FE9D8BD5-7946-A1CA-79A6-9F5BD05B74E7}"/>
              </a:ext>
            </a:extLst>
          </p:cNvPr>
          <p:cNvCxnSpPr>
            <a:cxnSpLocks/>
          </p:cNvCxnSpPr>
          <p:nvPr/>
        </p:nvCxnSpPr>
        <p:spPr>
          <a:xfrm flipH="1" flipV="1">
            <a:off x="4513943" y="4947571"/>
            <a:ext cx="4046310" cy="77213"/>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4" name="Ellipse 3">
            <a:extLst>
              <a:ext uri="{FF2B5EF4-FFF2-40B4-BE49-F238E27FC236}">
                <a16:creationId xmlns:a16="http://schemas.microsoft.com/office/drawing/2014/main" id="{22C8A3C9-800E-5BF5-EDBF-40C1FC07A18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27525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3DFE0603-FCBD-33EB-88D3-06F4E71B0072}"/>
              </a:ext>
            </a:extLst>
          </p:cNvPr>
          <p:cNvCxnSpPr>
            <a:cxnSpLocks/>
          </p:cNvCxnSpPr>
          <p:nvPr/>
        </p:nvCxnSpPr>
        <p:spPr>
          <a:xfrm>
            <a:off x="2776151" y="1590068"/>
            <a:ext cx="4097045" cy="3233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07339210-E27B-0F5F-EA63-8E446429A378}"/>
              </a:ext>
            </a:extLst>
          </p:cNvPr>
          <p:cNvCxnSpPr>
            <a:cxnSpLocks/>
          </p:cNvCxnSpPr>
          <p:nvPr/>
        </p:nvCxnSpPr>
        <p:spPr>
          <a:xfrm>
            <a:off x="3708400" y="3810000"/>
            <a:ext cx="3164796" cy="55907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1" name="Graphique 20">
            <a:extLst>
              <a:ext uri="{FF2B5EF4-FFF2-40B4-BE49-F238E27FC236}">
                <a16:creationId xmlns:a16="http://schemas.microsoft.com/office/drawing/2014/main" id="{7FEC04EA-3F49-0B35-736B-5866C179CCC9}"/>
              </a:ext>
            </a:extLst>
          </p:cNvPr>
          <p:cNvGraphicFramePr/>
          <p:nvPr>
            <p:extLst>
              <p:ext uri="{D42A27DB-BD31-4B8C-83A1-F6EECF244321}">
                <p14:modId xmlns:p14="http://schemas.microsoft.com/office/powerpoint/2010/main" val="1556563561"/>
              </p:ext>
            </p:extLst>
          </p:nvPr>
        </p:nvGraphicFramePr>
        <p:xfrm>
          <a:off x="3259839" y="1526998"/>
          <a:ext cx="7175157" cy="3203164"/>
        </p:xfrm>
        <a:graphic>
          <a:graphicData uri="http://schemas.openxmlformats.org/drawingml/2006/chart">
            <c:chart xmlns:c="http://schemas.openxmlformats.org/drawingml/2006/chart" xmlns:r="http://schemas.openxmlformats.org/officeDocument/2006/relationships" r:id="rId3"/>
          </a:graphicData>
        </a:graphic>
      </p:graphicFrame>
      <p:sp>
        <p:nvSpPr>
          <p:cNvPr id="18" name="Espace réservé du contenu 17">
            <a:extLst>
              <a:ext uri="{FF2B5EF4-FFF2-40B4-BE49-F238E27FC236}">
                <a16:creationId xmlns:a16="http://schemas.microsoft.com/office/drawing/2014/main" id="{3BF9C5E0-0AFD-1B60-00A1-DE49A9251676}"/>
              </a:ext>
            </a:extLst>
          </p:cNvPr>
          <p:cNvSpPr>
            <a:spLocks noGrp="1"/>
          </p:cNvSpPr>
          <p:nvPr>
            <p:ph idx="1"/>
          </p:nvPr>
        </p:nvSpPr>
        <p:spPr/>
        <p:txBody>
          <a:bodyPr/>
          <a:lstStyle/>
          <a:p>
            <a:r>
              <a:rPr lang="fr-FR"/>
              <a:t>Les 6 principaux motifs de réclamations traités par le Défenseur des droits en matière de lutte contre les discriminations</a:t>
            </a:r>
          </a:p>
          <a:p>
            <a:endParaRPr lang="fr-FR"/>
          </a:p>
        </p:txBody>
      </p:sp>
      <p:sp>
        <p:nvSpPr>
          <p:cNvPr id="2" name="Titre 1">
            <a:extLst>
              <a:ext uri="{FF2B5EF4-FFF2-40B4-BE49-F238E27FC236}">
                <a16:creationId xmlns:a16="http://schemas.microsoft.com/office/drawing/2014/main" id="{28AEA2AE-CF03-4F9F-955E-913661D12D96}"/>
              </a:ext>
            </a:extLst>
          </p:cNvPr>
          <p:cNvSpPr>
            <a:spLocks noGrp="1"/>
          </p:cNvSpPr>
          <p:nvPr>
            <p:ph type="title"/>
          </p:nvPr>
        </p:nvSpPr>
        <p:spPr/>
        <p:txBody>
          <a:bodyPr>
            <a:normAutofit/>
          </a:bodyPr>
          <a:lstStyle/>
          <a:p>
            <a:r>
              <a:rPr lang="fr-FR" sz="2200"/>
              <a:t>Handicaps et discriminations </a:t>
            </a:r>
          </a:p>
        </p:txBody>
      </p:sp>
      <p:sp>
        <p:nvSpPr>
          <p:cNvPr id="7" name="Rectangle 6">
            <a:extLst>
              <a:ext uri="{FF2B5EF4-FFF2-40B4-BE49-F238E27FC236}">
                <a16:creationId xmlns:a16="http://schemas.microsoft.com/office/drawing/2014/main" id="{F12C4C2C-EC9B-4490-95BD-290D1178ABEF}"/>
              </a:ext>
              <a:ext uri="{C183D7F6-B498-43B3-948B-1728B52AA6E4}">
                <adec:decorative xmlns:adec="http://schemas.microsoft.com/office/drawing/2017/decorative" val="1"/>
              </a:ext>
            </a:extLst>
          </p:cNvPr>
          <p:cNvSpPr/>
          <p:nvPr/>
        </p:nvSpPr>
        <p:spPr>
          <a:xfrm>
            <a:off x="4192172" y="4833092"/>
            <a:ext cx="4482489" cy="27699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sz="1050" i="1">
                <a:solidFill>
                  <a:schemeClr val="tx1"/>
                </a:solidFill>
              </a:rPr>
              <a:t>Sources : rapport annuel d’activité de 2022 du Défenseur des droits</a:t>
            </a:r>
          </a:p>
        </p:txBody>
      </p:sp>
      <p:sp>
        <p:nvSpPr>
          <p:cNvPr id="3" name="Ellipse 2">
            <a:extLst>
              <a:ext uri="{FF2B5EF4-FFF2-40B4-BE49-F238E27FC236}">
                <a16:creationId xmlns:a16="http://schemas.microsoft.com/office/drawing/2014/main" id="{FA4BEAA8-ADD5-15DD-6371-1502703E21CC}"/>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graphicFrame>
        <p:nvGraphicFramePr>
          <p:cNvPr id="16" name="Graphique 15">
            <a:extLst>
              <a:ext uri="{FF2B5EF4-FFF2-40B4-BE49-F238E27FC236}">
                <a16:creationId xmlns:a16="http://schemas.microsoft.com/office/drawing/2014/main" id="{ABF03F0D-497A-691E-8885-0C1EAB368F9D}"/>
              </a:ext>
            </a:extLst>
          </p:cNvPr>
          <p:cNvGraphicFramePr/>
          <p:nvPr>
            <p:extLst>
              <p:ext uri="{D42A27DB-BD31-4B8C-83A1-F6EECF244321}">
                <p14:modId xmlns:p14="http://schemas.microsoft.com/office/powerpoint/2010/main" val="1839882630"/>
              </p:ext>
            </p:extLst>
          </p:nvPr>
        </p:nvGraphicFramePr>
        <p:xfrm>
          <a:off x="-965158" y="1348199"/>
          <a:ext cx="6516129" cy="3562350"/>
        </p:xfrm>
        <a:graphic>
          <a:graphicData uri="http://schemas.openxmlformats.org/drawingml/2006/chart">
            <c:chart xmlns:c="http://schemas.openxmlformats.org/drawingml/2006/chart" xmlns:r="http://schemas.openxmlformats.org/officeDocument/2006/relationships" r:id="rId4"/>
          </a:graphicData>
        </a:graphic>
      </p:graphicFrame>
      <p:sp>
        <p:nvSpPr>
          <p:cNvPr id="4" name="ZoneTexte 3">
            <a:extLst>
              <a:ext uri="{FF2B5EF4-FFF2-40B4-BE49-F238E27FC236}">
                <a16:creationId xmlns:a16="http://schemas.microsoft.com/office/drawing/2014/main" id="{EEF77BE7-BBE5-B5A7-AEAF-8BDD5498B643}"/>
              </a:ext>
            </a:extLst>
          </p:cNvPr>
          <p:cNvSpPr txBox="1"/>
          <p:nvPr/>
        </p:nvSpPr>
        <p:spPr>
          <a:xfrm>
            <a:off x="6467637" y="3020858"/>
            <a:ext cx="811119" cy="215444"/>
          </a:xfrm>
          <a:prstGeom prst="rect">
            <a:avLst/>
          </a:prstGeom>
        </p:spPr>
        <p:txBody>
          <a:bodyPr wrap="none" lIns="0" tIns="0" rIns="0" bIns="0" rtlCol="0">
            <a:spAutoFit/>
          </a:bodyPr>
          <a:lstStyle/>
          <a:p>
            <a:r>
              <a:rPr lang="fr-FR" sz="1400"/>
              <a:t>Handicap</a:t>
            </a:r>
          </a:p>
        </p:txBody>
      </p:sp>
    </p:spTree>
    <p:extLst>
      <p:ext uri="{BB962C8B-B14F-4D97-AF65-F5344CB8AC3E}">
        <p14:creationId xmlns:p14="http://schemas.microsoft.com/office/powerpoint/2010/main" val="26069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7" dur="500"/>
                                        <p:tgtEl>
                                          <p:spTgt spid="16">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graphicEl>
                                              <a:chart seriesIdx="0" categoryIdx="0" bldStep="ptInCategory"/>
                                            </p:graphicEl>
                                          </p:spTgt>
                                        </p:tgtEl>
                                        <p:attrNameLst>
                                          <p:attrName>style.visibility</p:attrName>
                                        </p:attrNameLst>
                                      </p:cBhvr>
                                      <p:to>
                                        <p:strVal val="visible"/>
                                      </p:to>
                                    </p:set>
                                    <p:animEffect transition="in" filter="fade">
                                      <p:cBhvr>
                                        <p:cTn id="11" dur="500"/>
                                        <p:tgtEl>
                                          <p:spTgt spid="16">
                                            <p:graphicEl>
                                              <a:chart seriesIdx="0" categoryIdx="0" bldStep="ptIn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graphicEl>
                                              <a:chart seriesIdx="0" categoryIdx="1" bldStep="ptInCategory"/>
                                            </p:graphicEl>
                                          </p:spTgt>
                                        </p:tgtEl>
                                        <p:attrNameLst>
                                          <p:attrName>style.visibility</p:attrName>
                                        </p:attrNameLst>
                                      </p:cBhvr>
                                      <p:to>
                                        <p:strVal val="visible"/>
                                      </p:to>
                                    </p:set>
                                    <p:animEffect transition="in" filter="fade">
                                      <p:cBhvr>
                                        <p:cTn id="15" dur="500"/>
                                        <p:tgtEl>
                                          <p:spTgt spid="16">
                                            <p:graphicEl>
                                              <a:chart seriesIdx="0" categoryIdx="1" bldStep="ptIn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graphicEl>
                                              <a:chart seriesIdx="0" categoryIdx="2" bldStep="ptInCategory"/>
                                            </p:graphicEl>
                                          </p:spTgt>
                                        </p:tgtEl>
                                        <p:attrNameLst>
                                          <p:attrName>style.visibility</p:attrName>
                                        </p:attrNameLst>
                                      </p:cBhvr>
                                      <p:to>
                                        <p:strVal val="visible"/>
                                      </p:to>
                                    </p:set>
                                    <p:animEffect transition="in" filter="fade">
                                      <p:cBhvr>
                                        <p:cTn id="19" dur="500"/>
                                        <p:tgtEl>
                                          <p:spTgt spid="16">
                                            <p:graphicEl>
                                              <a:chart seriesIdx="0" categoryIdx="2" bldStep="ptIn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graphicEl>
                                              <a:chart seriesIdx="0" categoryIdx="3" bldStep="ptInCategory"/>
                                            </p:graphicEl>
                                          </p:spTgt>
                                        </p:tgtEl>
                                        <p:attrNameLst>
                                          <p:attrName>style.visibility</p:attrName>
                                        </p:attrNameLst>
                                      </p:cBhvr>
                                      <p:to>
                                        <p:strVal val="visible"/>
                                      </p:to>
                                    </p:set>
                                    <p:animEffect transition="in" filter="fade">
                                      <p:cBhvr>
                                        <p:cTn id="23" dur="500"/>
                                        <p:tgtEl>
                                          <p:spTgt spid="16">
                                            <p:graphicEl>
                                              <a:chart seriesIdx="0" categoryIdx="3" bldStep="ptIn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graphicEl>
                                              <a:chart seriesIdx="0" categoryIdx="4" bldStep="ptInCategory"/>
                                            </p:graphicEl>
                                          </p:spTgt>
                                        </p:tgtEl>
                                        <p:attrNameLst>
                                          <p:attrName>style.visibility</p:attrName>
                                        </p:attrNameLst>
                                      </p:cBhvr>
                                      <p:to>
                                        <p:strVal val="visible"/>
                                      </p:to>
                                    </p:set>
                                    <p:animEffect transition="in" filter="fade">
                                      <p:cBhvr>
                                        <p:cTn id="27" dur="500"/>
                                        <p:tgtEl>
                                          <p:spTgt spid="16">
                                            <p:graphicEl>
                                              <a:chart seriesIdx="0" categoryIdx="4" bldStep="ptIn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graphicEl>
                                              <a:chart seriesIdx="0" categoryIdx="5" bldStep="ptInCategory"/>
                                            </p:graphicEl>
                                          </p:spTgt>
                                        </p:tgtEl>
                                        <p:attrNameLst>
                                          <p:attrName>style.visibility</p:attrName>
                                        </p:attrNameLst>
                                      </p:cBhvr>
                                      <p:to>
                                        <p:strVal val="visible"/>
                                      </p:to>
                                    </p:set>
                                    <p:animEffect transition="in" filter="fade">
                                      <p:cBhvr>
                                        <p:cTn id="31" dur="500"/>
                                        <p:tgtEl>
                                          <p:spTgt spid="16">
                                            <p:graphicEl>
                                              <a:chart seriesIdx="0" categoryIdx="5" bldStep="ptInCategory"/>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50"/>
                                        <p:tgtEl>
                                          <p:spTgt spid="8"/>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250"/>
                                        <p:tgtEl>
                                          <p:spTgt spid="10"/>
                                        </p:tgtEl>
                                      </p:cBhvr>
                                    </p:animEffect>
                                  </p:childTnLst>
                                </p:cTn>
                              </p:par>
                            </p:childTnLst>
                          </p:cTn>
                        </p:par>
                        <p:par>
                          <p:cTn id="39" fill="hold">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250"/>
                                        <p:tgtEl>
                                          <p:spTgt spid="4"/>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fade">
                                      <p:cBhvr>
                                        <p:cTn id="46" dur="500"/>
                                        <p:tgtEl>
                                          <p:spTgt spid="21">
                                            <p:graphicEl>
                                              <a:chart seriesIdx="-3" categoryIdx="-3" bldStep="gridLegend"/>
                                            </p:graphicEl>
                                          </p:spTgt>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21">
                                            <p:graphicEl>
                                              <a:chart seriesIdx="0" categoryIdx="0" bldStep="ptInCategory"/>
                                            </p:graphicEl>
                                          </p:spTgt>
                                        </p:tgtEl>
                                        <p:attrNameLst>
                                          <p:attrName>style.visibility</p:attrName>
                                        </p:attrNameLst>
                                      </p:cBhvr>
                                      <p:to>
                                        <p:strVal val="visible"/>
                                      </p:to>
                                    </p:set>
                                    <p:animEffect transition="in" filter="fade">
                                      <p:cBhvr>
                                        <p:cTn id="50" dur="500"/>
                                        <p:tgtEl>
                                          <p:spTgt spid="21">
                                            <p:graphicEl>
                                              <a:chart seriesIdx="0" categoryIdx="0" bldStep="ptInCategory"/>
                                            </p:graphicEl>
                                          </p:spTgt>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21">
                                            <p:graphicEl>
                                              <a:chart seriesIdx="0" categoryIdx="1" bldStep="ptInCategory"/>
                                            </p:graphicEl>
                                          </p:spTgt>
                                        </p:tgtEl>
                                        <p:attrNameLst>
                                          <p:attrName>style.visibility</p:attrName>
                                        </p:attrNameLst>
                                      </p:cBhvr>
                                      <p:to>
                                        <p:strVal val="visible"/>
                                      </p:to>
                                    </p:set>
                                    <p:animEffect transition="in" filter="fade">
                                      <p:cBhvr>
                                        <p:cTn id="54" dur="500"/>
                                        <p:tgtEl>
                                          <p:spTgt spid="21">
                                            <p:graphicEl>
                                              <a:chart seriesIdx="0" categoryIdx="1" bldStep="ptInCategory"/>
                                            </p:graphicEl>
                                          </p:spTgt>
                                        </p:tgtEl>
                                      </p:cBhvr>
                                    </p:animEffect>
                                  </p:childTnLst>
                                </p:cTn>
                              </p:par>
                            </p:childTnLst>
                          </p:cTn>
                        </p:par>
                        <p:par>
                          <p:cTn id="55" fill="hold">
                            <p:stCondLst>
                              <p:cond delay="5500"/>
                            </p:stCondLst>
                            <p:childTnLst>
                              <p:par>
                                <p:cTn id="56" presetID="10" presetClass="entr" presetSubtype="0" fill="hold" grpId="0" nodeType="afterEffect">
                                  <p:stCondLst>
                                    <p:cond delay="0"/>
                                  </p:stCondLst>
                                  <p:childTnLst>
                                    <p:set>
                                      <p:cBhvr>
                                        <p:cTn id="57" dur="1" fill="hold">
                                          <p:stCondLst>
                                            <p:cond delay="0"/>
                                          </p:stCondLst>
                                        </p:cTn>
                                        <p:tgtEl>
                                          <p:spTgt spid="21">
                                            <p:graphicEl>
                                              <a:chart seriesIdx="0" categoryIdx="2" bldStep="ptInCategory"/>
                                            </p:graphicEl>
                                          </p:spTgt>
                                        </p:tgtEl>
                                        <p:attrNameLst>
                                          <p:attrName>style.visibility</p:attrName>
                                        </p:attrNameLst>
                                      </p:cBhvr>
                                      <p:to>
                                        <p:strVal val="visible"/>
                                      </p:to>
                                    </p:set>
                                    <p:animEffect transition="in" filter="fade">
                                      <p:cBhvr>
                                        <p:cTn id="58" dur="500"/>
                                        <p:tgtEl>
                                          <p:spTgt spid="21">
                                            <p:graphicEl>
                                              <a:chart seriesIdx="0" categoryIdx="2" bldStep="ptInCategory"/>
                                            </p:graphicEl>
                                          </p:spTgt>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21">
                                            <p:graphicEl>
                                              <a:chart seriesIdx="0" categoryIdx="3" bldStep="ptInCategory"/>
                                            </p:graphicEl>
                                          </p:spTgt>
                                        </p:tgtEl>
                                        <p:attrNameLst>
                                          <p:attrName>style.visibility</p:attrName>
                                        </p:attrNameLst>
                                      </p:cBhvr>
                                      <p:to>
                                        <p:strVal val="visible"/>
                                      </p:to>
                                    </p:set>
                                    <p:animEffect transition="in" filter="fade">
                                      <p:cBhvr>
                                        <p:cTn id="62" dur="500"/>
                                        <p:tgtEl>
                                          <p:spTgt spid="21">
                                            <p:graphicEl>
                                              <a:chart seriesIdx="0" categoryIdx="3" bldStep="ptInCategory"/>
                                            </p:graphicEl>
                                          </p:spTgt>
                                        </p:tgtEl>
                                      </p:cBhvr>
                                    </p:animEffect>
                                  </p:childTnLst>
                                </p:cTn>
                              </p:par>
                            </p:childTnLst>
                          </p:cTn>
                        </p:par>
                        <p:par>
                          <p:cTn id="63" fill="hold">
                            <p:stCondLst>
                              <p:cond delay="6500"/>
                            </p:stCondLst>
                            <p:childTnLst>
                              <p:par>
                                <p:cTn id="64" presetID="10" presetClass="entr" presetSubtype="0" fill="hold" grpId="0" nodeType="afterEffect">
                                  <p:stCondLst>
                                    <p:cond delay="0"/>
                                  </p:stCondLst>
                                  <p:childTnLst>
                                    <p:set>
                                      <p:cBhvr>
                                        <p:cTn id="65" dur="1" fill="hold">
                                          <p:stCondLst>
                                            <p:cond delay="0"/>
                                          </p:stCondLst>
                                        </p:cTn>
                                        <p:tgtEl>
                                          <p:spTgt spid="21">
                                            <p:graphicEl>
                                              <a:chart seriesIdx="0" categoryIdx="4" bldStep="ptInCategory"/>
                                            </p:graphicEl>
                                          </p:spTgt>
                                        </p:tgtEl>
                                        <p:attrNameLst>
                                          <p:attrName>style.visibility</p:attrName>
                                        </p:attrNameLst>
                                      </p:cBhvr>
                                      <p:to>
                                        <p:strVal val="visible"/>
                                      </p:to>
                                    </p:set>
                                    <p:animEffect transition="in" filter="fade">
                                      <p:cBhvr>
                                        <p:cTn id="66" dur="500"/>
                                        <p:tgtEl>
                                          <p:spTgt spid="21">
                                            <p:graphicEl>
                                              <a:chart seriesIdx="0" categoryIdx="4" bldStep="ptInCategory"/>
                                            </p:graphicEl>
                                          </p:spTgt>
                                        </p:tgtEl>
                                      </p:cBhvr>
                                    </p:animEffect>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21">
                                            <p:graphicEl>
                                              <a:chart seriesIdx="0" categoryIdx="5" bldStep="ptInCategory"/>
                                            </p:graphicEl>
                                          </p:spTgt>
                                        </p:tgtEl>
                                        <p:attrNameLst>
                                          <p:attrName>style.visibility</p:attrName>
                                        </p:attrNameLst>
                                      </p:cBhvr>
                                      <p:to>
                                        <p:strVal val="visible"/>
                                      </p:to>
                                    </p:set>
                                    <p:animEffect transition="in" filter="fade">
                                      <p:cBhvr>
                                        <p:cTn id="70" dur="500"/>
                                        <p:tgtEl>
                                          <p:spTgt spid="21">
                                            <p:graphicEl>
                                              <a:chart seriesIdx="0" categoryIdx="5" bldStep="ptInCategory"/>
                                            </p:graphicEl>
                                          </p:spTgt>
                                        </p:tgtEl>
                                      </p:cBhvr>
                                    </p:animEffect>
                                  </p:childTnLst>
                                </p:cTn>
                              </p:par>
                            </p:childTnLst>
                          </p:cTn>
                        </p:par>
                        <p:par>
                          <p:cTn id="71" fill="hold">
                            <p:stCondLst>
                              <p:cond delay="7500"/>
                            </p:stCondLst>
                            <p:childTnLst>
                              <p:par>
                                <p:cTn id="72" presetID="10" presetClass="entr" presetSubtype="0" fill="hold" grpId="0" nodeType="afterEffect">
                                  <p:stCondLst>
                                    <p:cond delay="0"/>
                                  </p:stCondLst>
                                  <p:childTnLst>
                                    <p:set>
                                      <p:cBhvr>
                                        <p:cTn id="73" dur="1" fill="hold">
                                          <p:stCondLst>
                                            <p:cond delay="0"/>
                                          </p:stCondLst>
                                        </p:cTn>
                                        <p:tgtEl>
                                          <p:spTgt spid="21">
                                            <p:graphicEl>
                                              <a:chart seriesIdx="0" categoryIdx="6" bldStep="ptInCategory"/>
                                            </p:graphicEl>
                                          </p:spTgt>
                                        </p:tgtEl>
                                        <p:attrNameLst>
                                          <p:attrName>style.visibility</p:attrName>
                                        </p:attrNameLst>
                                      </p:cBhvr>
                                      <p:to>
                                        <p:strVal val="visible"/>
                                      </p:to>
                                    </p:set>
                                    <p:animEffect transition="in" filter="fade">
                                      <p:cBhvr>
                                        <p:cTn id="74" dur="500"/>
                                        <p:tgtEl>
                                          <p:spTgt spid="21">
                                            <p:graphicEl>
                                              <a:chart seriesIdx="0" categoryIdx="6"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categoryEl"/>
        </p:bldSub>
      </p:bldGraphic>
      <p:bldGraphic spid="16" grpId="0" uiExpand="1">
        <p:bldSub>
          <a:bldChart bld="categoryEl"/>
        </p:bldSub>
      </p:bldGraphic>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Espace réservé du contenu 24">
            <a:extLst>
              <a:ext uri="{FF2B5EF4-FFF2-40B4-BE49-F238E27FC236}">
                <a16:creationId xmlns:a16="http://schemas.microsoft.com/office/drawing/2014/main" id="{04F0BC74-5066-5DA1-B813-00E15E3A964C}"/>
              </a:ext>
            </a:extLst>
          </p:cNvPr>
          <p:cNvSpPr>
            <a:spLocks noGrp="1"/>
          </p:cNvSpPr>
          <p:nvPr>
            <p:ph idx="1"/>
          </p:nvPr>
        </p:nvSpPr>
        <p:spPr>
          <a:xfrm>
            <a:off x="314325" y="1204747"/>
            <a:ext cx="5519426" cy="3365500"/>
          </a:xfrm>
        </p:spPr>
        <p:txBody>
          <a:bodyPr/>
          <a:lstStyle/>
          <a:p>
            <a:pPr>
              <a:lnSpc>
                <a:spcPct val="200000"/>
              </a:lnSpc>
            </a:pPr>
            <a:r>
              <a:rPr lang="fr-FR" sz="1600"/>
              <a:t>Lorsque l’ordre de lecture est nécessaire pour comprendre le sens du contenu </a:t>
            </a:r>
            <a:br>
              <a:rPr lang="fr-FR" sz="1600"/>
            </a:br>
            <a:r>
              <a:rPr lang="fr-FR" sz="1600"/>
              <a:t>… et que cet ordre n’est pas logique (gauche </a:t>
            </a:r>
            <a:r>
              <a:rPr lang="fr-FR" sz="1600">
                <a:sym typeface="Wingdings" panose="05000000000000000000" pitchFamily="2" charset="2"/>
              </a:rPr>
              <a:t> droite puis haut  bas) </a:t>
            </a:r>
            <a:br>
              <a:rPr lang="fr-FR" sz="1600">
                <a:sym typeface="Wingdings" panose="05000000000000000000" pitchFamily="2" charset="2"/>
              </a:rPr>
            </a:br>
            <a:r>
              <a:rPr lang="fr-FR" sz="1600">
                <a:sym typeface="Wingdings" panose="05000000000000000000" pitchFamily="2" charset="2"/>
              </a:rPr>
              <a:t>… alors il faut le spécifier</a:t>
            </a:r>
            <a:endParaRPr lang="fr-FR" sz="1600"/>
          </a:p>
        </p:txBody>
      </p:sp>
      <p:sp>
        <p:nvSpPr>
          <p:cNvPr id="2" name="Titre 1">
            <a:extLst>
              <a:ext uri="{FF2B5EF4-FFF2-40B4-BE49-F238E27FC236}">
                <a16:creationId xmlns:a16="http://schemas.microsoft.com/office/drawing/2014/main" id="{0C3E3612-DE82-CF5D-D6F2-0D3CD725E6A1}"/>
              </a:ext>
            </a:extLst>
          </p:cNvPr>
          <p:cNvSpPr>
            <a:spLocks noGrp="1"/>
          </p:cNvSpPr>
          <p:nvPr>
            <p:ph type="title"/>
          </p:nvPr>
        </p:nvSpPr>
        <p:spPr/>
        <p:txBody>
          <a:bodyPr/>
          <a:lstStyle/>
          <a:p>
            <a:r>
              <a:rPr lang="fr-FR" sz="2200"/>
              <a:t>Exemple d’ordre de lecture</a:t>
            </a:r>
          </a:p>
        </p:txBody>
      </p:sp>
      <p:pic>
        <p:nvPicPr>
          <p:cNvPr id="4" name="Image 3">
            <a:extLst>
              <a:ext uri="{FF2B5EF4-FFF2-40B4-BE49-F238E27FC236}">
                <a16:creationId xmlns:a16="http://schemas.microsoft.com/office/drawing/2014/main" id="{D392CA04-B4C6-69A7-0AAB-968200169D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17783" y="40944"/>
            <a:ext cx="2866885" cy="5018483"/>
          </a:xfrm>
          <a:prstGeom prst="rect">
            <a:avLst/>
          </a:prstGeom>
        </p:spPr>
      </p:pic>
      <p:cxnSp>
        <p:nvCxnSpPr>
          <p:cNvPr id="5" name="Connecteur droit avec flèche 4">
            <a:extLst>
              <a:ext uri="{FF2B5EF4-FFF2-40B4-BE49-F238E27FC236}">
                <a16:creationId xmlns:a16="http://schemas.microsoft.com/office/drawing/2014/main" id="{0DED524E-900C-AECC-2F43-4FC4197DB34D}"/>
              </a:ext>
            </a:extLst>
          </p:cNvPr>
          <p:cNvCxnSpPr>
            <a:cxnSpLocks/>
          </p:cNvCxnSpPr>
          <p:nvPr/>
        </p:nvCxnSpPr>
        <p:spPr>
          <a:xfrm>
            <a:off x="6510178" y="309232"/>
            <a:ext cx="0" cy="13554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8" name="Connecteur droit avec flèche 7">
            <a:extLst>
              <a:ext uri="{FF2B5EF4-FFF2-40B4-BE49-F238E27FC236}">
                <a16:creationId xmlns:a16="http://schemas.microsoft.com/office/drawing/2014/main" id="{23904333-174B-F91E-9D5B-DBA535756FB7}"/>
              </a:ext>
            </a:extLst>
          </p:cNvPr>
          <p:cNvCxnSpPr>
            <a:cxnSpLocks/>
          </p:cNvCxnSpPr>
          <p:nvPr/>
        </p:nvCxnSpPr>
        <p:spPr>
          <a:xfrm>
            <a:off x="6662578" y="3717586"/>
            <a:ext cx="0" cy="112609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C5102A86-0212-94BC-73D4-62D5E6C4FF8F}"/>
              </a:ext>
            </a:extLst>
          </p:cNvPr>
          <p:cNvCxnSpPr>
            <a:cxnSpLocks/>
          </p:cNvCxnSpPr>
          <p:nvPr/>
        </p:nvCxnSpPr>
        <p:spPr>
          <a:xfrm flipV="1">
            <a:off x="6730944" y="878432"/>
            <a:ext cx="1240564" cy="7862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2" name="Connecteur droit avec flèche 11">
            <a:extLst>
              <a:ext uri="{FF2B5EF4-FFF2-40B4-BE49-F238E27FC236}">
                <a16:creationId xmlns:a16="http://schemas.microsoft.com/office/drawing/2014/main" id="{04FF89E6-C21E-B7E2-0147-3ADEED7E60AC}"/>
              </a:ext>
            </a:extLst>
          </p:cNvPr>
          <p:cNvCxnSpPr>
            <a:cxnSpLocks/>
          </p:cNvCxnSpPr>
          <p:nvPr/>
        </p:nvCxnSpPr>
        <p:spPr>
          <a:xfrm>
            <a:off x="6510178" y="2076787"/>
            <a:ext cx="1264777" cy="134789"/>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4" name="Connecteur droit avec flèche 13">
            <a:extLst>
              <a:ext uri="{FF2B5EF4-FFF2-40B4-BE49-F238E27FC236}">
                <a16:creationId xmlns:a16="http://schemas.microsoft.com/office/drawing/2014/main" id="{8B0C4666-8807-9AAD-D72F-7C027F2ECFA5}"/>
              </a:ext>
            </a:extLst>
          </p:cNvPr>
          <p:cNvCxnSpPr>
            <a:cxnSpLocks/>
          </p:cNvCxnSpPr>
          <p:nvPr/>
        </p:nvCxnSpPr>
        <p:spPr>
          <a:xfrm flipH="1">
            <a:off x="6809280" y="2362173"/>
            <a:ext cx="1083892" cy="3365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 name="Connecteur droit avec flèche 15">
            <a:extLst>
              <a:ext uri="{FF2B5EF4-FFF2-40B4-BE49-F238E27FC236}">
                <a16:creationId xmlns:a16="http://schemas.microsoft.com/office/drawing/2014/main" id="{5D6E763B-5CE1-E868-8E67-400E7EC12D2D}"/>
              </a:ext>
            </a:extLst>
          </p:cNvPr>
          <p:cNvCxnSpPr>
            <a:cxnSpLocks/>
          </p:cNvCxnSpPr>
          <p:nvPr/>
        </p:nvCxnSpPr>
        <p:spPr>
          <a:xfrm flipV="1">
            <a:off x="6819443" y="2649204"/>
            <a:ext cx="1152065" cy="21947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0" name="Connecteur droit avec flèche 19">
            <a:extLst>
              <a:ext uri="{FF2B5EF4-FFF2-40B4-BE49-F238E27FC236}">
                <a16:creationId xmlns:a16="http://schemas.microsoft.com/office/drawing/2014/main" id="{F4C5A30E-41DA-327E-81A8-30CDC829F157}"/>
              </a:ext>
            </a:extLst>
          </p:cNvPr>
          <p:cNvCxnSpPr>
            <a:cxnSpLocks/>
          </p:cNvCxnSpPr>
          <p:nvPr/>
        </p:nvCxnSpPr>
        <p:spPr>
          <a:xfrm>
            <a:off x="6971843" y="3236181"/>
            <a:ext cx="1136398" cy="13463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2" name="Connecteur droit avec flèche 21">
            <a:extLst>
              <a:ext uri="{FF2B5EF4-FFF2-40B4-BE49-F238E27FC236}">
                <a16:creationId xmlns:a16="http://schemas.microsoft.com/office/drawing/2014/main" id="{204057DE-C4F5-DCA7-5AD4-C053BD6009B6}"/>
              </a:ext>
            </a:extLst>
          </p:cNvPr>
          <p:cNvCxnSpPr>
            <a:cxnSpLocks/>
          </p:cNvCxnSpPr>
          <p:nvPr/>
        </p:nvCxnSpPr>
        <p:spPr>
          <a:xfrm flipV="1">
            <a:off x="7198922" y="4031830"/>
            <a:ext cx="909319" cy="793838"/>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4" name="Connecteur droit avec flèche 23">
            <a:extLst>
              <a:ext uri="{FF2B5EF4-FFF2-40B4-BE49-F238E27FC236}">
                <a16:creationId xmlns:a16="http://schemas.microsoft.com/office/drawing/2014/main" id="{36A5E21E-6BDD-8EA2-2AF7-36DD984DDBB9}"/>
              </a:ext>
            </a:extLst>
          </p:cNvPr>
          <p:cNvCxnSpPr>
            <a:cxnSpLocks/>
          </p:cNvCxnSpPr>
          <p:nvPr/>
        </p:nvCxnSpPr>
        <p:spPr>
          <a:xfrm flipH="1">
            <a:off x="6825823" y="3453023"/>
            <a:ext cx="1083892" cy="3365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3" name="Ellipse 2">
            <a:extLst>
              <a:ext uri="{FF2B5EF4-FFF2-40B4-BE49-F238E27FC236}">
                <a16:creationId xmlns:a16="http://schemas.microsoft.com/office/drawing/2014/main" id="{1CEC5719-DB2C-580C-79B4-679A9C52F0A7}"/>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184947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16F73DB-A62A-42A1-1899-C275197AC50B}"/>
              </a:ext>
            </a:extLst>
          </p:cNvPr>
          <p:cNvSpPr>
            <a:spLocks noGrp="1"/>
          </p:cNvSpPr>
          <p:nvPr>
            <p:ph type="title"/>
          </p:nvPr>
        </p:nvSpPr>
        <p:spPr/>
        <p:txBody>
          <a:bodyPr/>
          <a:lstStyle/>
          <a:p>
            <a:r>
              <a:rPr lang="fr-FR"/>
              <a:t>Et là, on fait comment ? Ou utiliser le </a:t>
            </a:r>
            <a:r>
              <a:rPr lang="fr-FR" sz="3200"/>
              <a:t>contexte</a:t>
            </a:r>
            <a:endParaRPr lang="fr-FR"/>
          </a:p>
        </p:txBody>
      </p:sp>
      <p:pic>
        <p:nvPicPr>
          <p:cNvPr id="4" name="Image 3">
            <a:extLst>
              <a:ext uri="{FF2B5EF4-FFF2-40B4-BE49-F238E27FC236}">
                <a16:creationId xmlns:a16="http://schemas.microsoft.com/office/drawing/2014/main" id="{307F92C4-E382-4663-ACBA-80954F7096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6063" y="842539"/>
            <a:ext cx="6666411" cy="3578322"/>
          </a:xfrm>
          <a:prstGeom prst="rect">
            <a:avLst/>
          </a:prstGeom>
        </p:spPr>
      </p:pic>
    </p:spTree>
    <p:extLst>
      <p:ext uri="{BB962C8B-B14F-4D97-AF65-F5344CB8AC3E}">
        <p14:creationId xmlns:p14="http://schemas.microsoft.com/office/powerpoint/2010/main" val="11622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57F507C-40F3-BC71-4B60-F32951D54E0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37713" y="626096"/>
            <a:ext cx="5764264" cy="3065655"/>
          </a:xfrm>
          <a:prstGeom prst="rect">
            <a:avLst/>
          </a:prstGeom>
        </p:spPr>
      </p:pic>
      <p:sp>
        <p:nvSpPr>
          <p:cNvPr id="25" name="Espace réservé du contenu 24">
            <a:extLst>
              <a:ext uri="{FF2B5EF4-FFF2-40B4-BE49-F238E27FC236}">
                <a16:creationId xmlns:a16="http://schemas.microsoft.com/office/drawing/2014/main" id="{04F0BC74-5066-5DA1-B813-00E15E3A964C}"/>
              </a:ext>
            </a:extLst>
          </p:cNvPr>
          <p:cNvSpPr>
            <a:spLocks noGrp="1"/>
          </p:cNvSpPr>
          <p:nvPr>
            <p:ph idx="1"/>
          </p:nvPr>
        </p:nvSpPr>
        <p:spPr>
          <a:xfrm>
            <a:off x="813787" y="3487501"/>
            <a:ext cx="7718859" cy="1694921"/>
          </a:xfrm>
        </p:spPr>
        <p:txBody>
          <a:bodyPr/>
          <a:lstStyle/>
          <a:p>
            <a:pPr>
              <a:lnSpc>
                <a:spcPct val="200000"/>
              </a:lnSpc>
            </a:pPr>
            <a:r>
              <a:rPr lang="fr-FR" sz="1600"/>
              <a:t>Lorsque l’ordre de lecture est nécessaire pour comprendre le sens du contenu </a:t>
            </a:r>
            <a:br>
              <a:rPr lang="fr-FR" sz="1600"/>
            </a:br>
            <a:r>
              <a:rPr lang="fr-FR" sz="1600"/>
              <a:t>… et que cet ordre n’est pas logique (gauche </a:t>
            </a:r>
            <a:r>
              <a:rPr lang="fr-FR" sz="1600">
                <a:sym typeface="Wingdings" panose="05000000000000000000" pitchFamily="2" charset="2"/>
              </a:rPr>
              <a:t> droite puis haut  bas) </a:t>
            </a:r>
            <a:br>
              <a:rPr lang="fr-FR" sz="1600">
                <a:sym typeface="Wingdings" panose="05000000000000000000" pitchFamily="2" charset="2"/>
              </a:rPr>
            </a:br>
            <a:r>
              <a:rPr lang="fr-FR" sz="1600">
                <a:sym typeface="Wingdings" panose="05000000000000000000" pitchFamily="2" charset="2"/>
              </a:rPr>
              <a:t>… alors il faut le spécifier</a:t>
            </a:r>
            <a:endParaRPr lang="fr-FR" sz="1600"/>
          </a:p>
        </p:txBody>
      </p:sp>
      <p:sp>
        <p:nvSpPr>
          <p:cNvPr id="2" name="Titre 1">
            <a:extLst>
              <a:ext uri="{FF2B5EF4-FFF2-40B4-BE49-F238E27FC236}">
                <a16:creationId xmlns:a16="http://schemas.microsoft.com/office/drawing/2014/main" id="{0C3E3612-DE82-CF5D-D6F2-0D3CD725E6A1}"/>
              </a:ext>
            </a:extLst>
          </p:cNvPr>
          <p:cNvSpPr>
            <a:spLocks noGrp="1"/>
          </p:cNvSpPr>
          <p:nvPr>
            <p:ph type="title"/>
          </p:nvPr>
        </p:nvSpPr>
        <p:spPr/>
        <p:txBody>
          <a:bodyPr/>
          <a:lstStyle/>
          <a:p>
            <a:r>
              <a:rPr lang="fr-FR" sz="2200"/>
              <a:t>Un exemple possible d’ordre de lecture</a:t>
            </a:r>
          </a:p>
        </p:txBody>
      </p:sp>
      <p:cxnSp>
        <p:nvCxnSpPr>
          <p:cNvPr id="5" name="Connecteur droit avec flèche 4">
            <a:extLst>
              <a:ext uri="{FF2B5EF4-FFF2-40B4-BE49-F238E27FC236}">
                <a16:creationId xmlns:a16="http://schemas.microsoft.com/office/drawing/2014/main" id="{0DED524E-900C-AECC-2F43-4FC4197DB34D}"/>
              </a:ext>
            </a:extLst>
          </p:cNvPr>
          <p:cNvCxnSpPr>
            <a:cxnSpLocks/>
          </p:cNvCxnSpPr>
          <p:nvPr/>
        </p:nvCxnSpPr>
        <p:spPr>
          <a:xfrm>
            <a:off x="2283959" y="1461211"/>
            <a:ext cx="2288041" cy="55200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8" name="Connecteur droit avec flèche 7">
            <a:extLst>
              <a:ext uri="{FF2B5EF4-FFF2-40B4-BE49-F238E27FC236}">
                <a16:creationId xmlns:a16="http://schemas.microsoft.com/office/drawing/2014/main" id="{23904333-174B-F91E-9D5B-DBA535756FB7}"/>
              </a:ext>
            </a:extLst>
          </p:cNvPr>
          <p:cNvCxnSpPr>
            <a:cxnSpLocks/>
          </p:cNvCxnSpPr>
          <p:nvPr/>
        </p:nvCxnSpPr>
        <p:spPr>
          <a:xfrm>
            <a:off x="6263008" y="1280530"/>
            <a:ext cx="0" cy="2090282"/>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C5102A86-0212-94BC-73D4-62D5E6C4FF8F}"/>
              </a:ext>
            </a:extLst>
          </p:cNvPr>
          <p:cNvCxnSpPr>
            <a:cxnSpLocks/>
          </p:cNvCxnSpPr>
          <p:nvPr/>
        </p:nvCxnSpPr>
        <p:spPr>
          <a:xfrm flipV="1">
            <a:off x="5048951" y="1280530"/>
            <a:ext cx="510313" cy="218113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2" name="Connecteur droit avec flèche 11">
            <a:extLst>
              <a:ext uri="{FF2B5EF4-FFF2-40B4-BE49-F238E27FC236}">
                <a16:creationId xmlns:a16="http://schemas.microsoft.com/office/drawing/2014/main" id="{04FF89E6-C21E-B7E2-0147-3ADEED7E60AC}"/>
              </a:ext>
            </a:extLst>
          </p:cNvPr>
          <p:cNvCxnSpPr>
            <a:cxnSpLocks/>
          </p:cNvCxnSpPr>
          <p:nvPr/>
        </p:nvCxnSpPr>
        <p:spPr>
          <a:xfrm>
            <a:off x="2298926" y="2571750"/>
            <a:ext cx="2540600" cy="84717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4" name="Connecteur droit avec flèche 13">
            <a:extLst>
              <a:ext uri="{FF2B5EF4-FFF2-40B4-BE49-F238E27FC236}">
                <a16:creationId xmlns:a16="http://schemas.microsoft.com/office/drawing/2014/main" id="{8B0C4666-8807-9AAD-D72F-7C027F2ECFA5}"/>
              </a:ext>
            </a:extLst>
          </p:cNvPr>
          <p:cNvCxnSpPr>
            <a:cxnSpLocks/>
          </p:cNvCxnSpPr>
          <p:nvPr/>
        </p:nvCxnSpPr>
        <p:spPr>
          <a:xfrm flipH="1">
            <a:off x="2143845" y="2158923"/>
            <a:ext cx="2820041" cy="30426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900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578711" cy="3922240"/>
          </a:xfrm>
        </p:spPr>
        <p:txBody>
          <a:bodyPr>
            <a:normAutofit/>
          </a:bodyPr>
          <a:lstStyle/>
          <a:p>
            <a:pPr marL="446088" indent="-446088"/>
            <a:r>
              <a:rPr lang="fr-FR" sz="3200"/>
              <a:t>3. Les alternatives textuelles </a:t>
            </a:r>
            <a:br>
              <a:rPr lang="fr-FR" sz="3200"/>
            </a:br>
            <a:r>
              <a:rPr lang="fr-FR" sz="3200"/>
              <a:t>aux images</a:t>
            </a:r>
          </a:p>
        </p:txBody>
      </p:sp>
      <p:sp>
        <p:nvSpPr>
          <p:cNvPr id="2" name="Ellipse 1">
            <a:extLst>
              <a:ext uri="{FF2B5EF4-FFF2-40B4-BE49-F238E27FC236}">
                <a16:creationId xmlns:a16="http://schemas.microsoft.com/office/drawing/2014/main" id="{08C108E0-0265-DD17-359B-48B85D0012C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4" name="Rectangle 1">
            <a:extLst>
              <a:ext uri="{FF2B5EF4-FFF2-40B4-BE49-F238E27FC236}">
                <a16:creationId xmlns:a16="http://schemas.microsoft.com/office/drawing/2014/main" id="{32E0BE06-7624-5E80-94F9-80190EC6971E}"/>
              </a:ext>
            </a:extLst>
          </p:cNvPr>
          <p:cNvSpPr txBox="1">
            <a:spLocks noChangeArrowheads="1"/>
          </p:cNvSpPr>
          <p:nvPr/>
        </p:nvSpPr>
        <p:spPr bwMode="auto">
          <a:xfrm>
            <a:off x="6011658" y="1166813"/>
            <a:ext cx="2845005" cy="3231654"/>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 </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Les alternatives textuelles pour les images</a:t>
            </a:r>
            <a:r>
              <a:rPr lang="fr-FR" altLang="fr-FR" sz="1600" b="1">
                <a:solidFill>
                  <a:schemeClr val="accent3">
                    <a:lumMod val="75000"/>
                  </a:schemeClr>
                </a:solidFill>
                <a:latin typeface="+mn-lt"/>
              </a:rPr>
              <a:t> </a:t>
            </a:r>
            <a:endParaRPr lang="fr-FR" altLang="fr-FR" sz="1600" strike="sngStrike">
              <a:latin typeface="+mn-lt"/>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5" name="ZoneTexte 4">
            <a:extLst>
              <a:ext uri="{FF2B5EF4-FFF2-40B4-BE49-F238E27FC236}">
                <a16:creationId xmlns:a16="http://schemas.microsoft.com/office/drawing/2014/main" id="{18195E76-BD91-853E-EEB3-548D09824853}"/>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10518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B83A7FF-FCF2-41CB-9D6E-8E631BCCE24D}"/>
              </a:ext>
            </a:extLst>
          </p:cNvPr>
          <p:cNvSpPr>
            <a:spLocks noGrp="1"/>
          </p:cNvSpPr>
          <p:nvPr>
            <p:ph idx="1"/>
          </p:nvPr>
        </p:nvSpPr>
        <p:spPr>
          <a:xfrm>
            <a:off x="314325" y="889000"/>
            <a:ext cx="8515350" cy="3365500"/>
          </a:xfrm>
        </p:spPr>
        <p:txBody>
          <a:bodyPr vert="horz" lIns="0" tIns="0" rIns="0" bIns="0" rtlCol="0" anchor="t">
            <a:noAutofit/>
          </a:bodyPr>
          <a:lstStyle/>
          <a:p>
            <a:pPr marL="285750" indent="-285750">
              <a:buClr>
                <a:schemeClr val="bg2"/>
              </a:buClr>
              <a:buSzPct val="125000"/>
              <a:buFont typeface="Wingdings" panose="05000000000000000000" pitchFamily="2" charset="2"/>
              <a:buChar char="q"/>
            </a:pPr>
            <a:r>
              <a:rPr lang="fr-FR" sz="1600">
                <a:latin typeface="Helvetica 75 Bold"/>
              </a:rPr>
              <a:t>Un </a:t>
            </a:r>
            <a:r>
              <a:rPr lang="fr-FR" sz="1600" b="1">
                <a:latin typeface="Helvetica 75 Bold"/>
              </a:rPr>
              <a:t>texte de remplacement</a:t>
            </a:r>
            <a:r>
              <a:rPr lang="fr-FR" sz="1600">
                <a:latin typeface="Helvetica 75 Bold"/>
              </a:rPr>
              <a:t> est spécifié pour t</a:t>
            </a:r>
            <a:r>
              <a:rPr lang="fr-FR" sz="1600" b="1">
                <a:latin typeface="Helvetica 75 Bold"/>
              </a:rPr>
              <a:t>out élément informatif non textuel</a:t>
            </a:r>
          </a:p>
          <a:p>
            <a:pPr marL="285750" indent="-285750">
              <a:buClr>
                <a:schemeClr val="bg2"/>
              </a:buClr>
              <a:buSzPct val="125000"/>
              <a:buFont typeface="Wingdings" panose="05000000000000000000" pitchFamily="2" charset="2"/>
              <a:buChar char="q"/>
            </a:pPr>
            <a:endParaRPr lang="fr-FR" sz="1600"/>
          </a:p>
          <a:p>
            <a:pPr marL="285750" indent="-285750">
              <a:buClr>
                <a:schemeClr val="bg2"/>
              </a:buClr>
              <a:buSzPct val="125000"/>
              <a:buFont typeface="Wingdings" panose="05000000000000000000" pitchFamily="2" charset="2"/>
              <a:buChar char="q"/>
            </a:pPr>
            <a:r>
              <a:rPr lang="fr-FR" sz="1600">
                <a:latin typeface="Helvetica 75 Bold"/>
              </a:rPr>
              <a:t>Le texte de remplacement est </a:t>
            </a:r>
            <a:r>
              <a:rPr lang="fr-FR" sz="1600" b="1">
                <a:latin typeface="Helvetica 75 Bold"/>
              </a:rPr>
              <a:t>pertinent</a:t>
            </a:r>
            <a:r>
              <a:rPr lang="fr-FR" sz="1600">
                <a:latin typeface="Helvetica 75 Bold"/>
              </a:rPr>
              <a:t>, au regard du rôle de l’élément </a:t>
            </a:r>
            <a:endParaRPr lang="fr-FR" sz="1600"/>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lien ou bouton</a:t>
            </a:r>
            <a:r>
              <a:rPr lang="fr-FR" sz="1600">
                <a:latin typeface="Helvetica 55 Roman"/>
              </a:rPr>
              <a:t> : la cible du lien ou la fonction du lien</a:t>
            </a:r>
          </a:p>
          <a:p>
            <a:pPr marL="742950" lvl="1" indent="-285750">
              <a:buClr>
                <a:schemeClr val="bg2"/>
              </a:buClr>
              <a:buSzPct val="125000"/>
              <a:buFont typeface="Wingdings" panose="05000000000000000000" pitchFamily="2" charset="2"/>
              <a:buChar char="ü"/>
            </a:pPr>
            <a:r>
              <a:rPr lang="fr-FR" sz="1600">
                <a:latin typeface="Helvetica 55 Roman"/>
              </a:rPr>
              <a:t>Image p</a:t>
            </a:r>
            <a:r>
              <a:rPr lang="fr-FR" sz="1600" b="1">
                <a:latin typeface="Helvetica 55 Roman"/>
              </a:rPr>
              <a:t>orteuse d'information </a:t>
            </a:r>
            <a:r>
              <a:rPr lang="fr-FR" sz="1600">
                <a:latin typeface="Helvetica 55 Roman"/>
              </a:rPr>
              <a:t>: l'information convoyée par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contenant du texte</a:t>
            </a:r>
            <a:r>
              <a:rPr lang="fr-FR" sz="1600">
                <a:latin typeface="Helvetica 55 Roman"/>
              </a:rPr>
              <a:t> : le texte porté par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complexe (schémas, graphes… )</a:t>
            </a:r>
            <a:r>
              <a:rPr lang="fr-FR" sz="1600">
                <a:latin typeface="Helvetica 55 Roman"/>
              </a:rPr>
              <a:t> : la description de l’image par un texte, soit directement dans la page, soit accessible via un lien présent à proximité de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décorative </a:t>
            </a:r>
            <a:r>
              <a:rPr lang="fr-FR" sz="1600">
                <a:latin typeface="Helvetica 55 Roman"/>
              </a:rPr>
              <a:t>: un texte alternatif vide</a:t>
            </a:r>
          </a:p>
          <a:p>
            <a:pPr marL="742950" lvl="1" indent="-285750">
              <a:buClr>
                <a:schemeClr val="bg2"/>
              </a:buClr>
              <a:buSzPct val="125000"/>
              <a:buFont typeface="Wingdings" panose="05000000000000000000" pitchFamily="2" charset="2"/>
              <a:buChar char="ü"/>
            </a:pPr>
            <a:endParaRPr lang="fr-FR" sz="1600"/>
          </a:p>
          <a:p>
            <a:pPr marL="285750" indent="-285750">
              <a:buClr>
                <a:schemeClr val="bg2"/>
              </a:buClr>
              <a:buSzPct val="125000"/>
              <a:buFont typeface="Wingdings" panose="05000000000000000000" pitchFamily="2" charset="2"/>
              <a:buChar char="q"/>
            </a:pPr>
            <a:r>
              <a:rPr lang="fr-FR" sz="1600">
                <a:latin typeface="Helvetica 75 Bold"/>
              </a:rPr>
              <a:t>Les </a:t>
            </a:r>
            <a:r>
              <a:rPr lang="fr-FR" sz="1600" b="1">
                <a:latin typeface="Helvetica 75 Bold"/>
              </a:rPr>
              <a:t>icônes, pictogrammes fonctionnels</a:t>
            </a:r>
            <a:r>
              <a:rPr lang="fr-FR" sz="1600">
                <a:latin typeface="Helvetica 75 Bold"/>
              </a:rPr>
              <a:t> ont d’un texte de remplacement pertinent. </a:t>
            </a:r>
            <a:br>
              <a:rPr lang="fr-FR" sz="1600"/>
            </a:br>
            <a:r>
              <a:rPr lang="fr-FR" sz="1600">
                <a:latin typeface="Helvetica 75 Bold"/>
              </a:rPr>
              <a:t>Si besoin, une </a:t>
            </a:r>
            <a:r>
              <a:rPr lang="fr-FR" sz="1600" b="1">
                <a:latin typeface="Helvetica 75 Bold"/>
              </a:rPr>
              <a:t>info-bulle</a:t>
            </a:r>
            <a:r>
              <a:rPr lang="fr-FR" sz="1600">
                <a:latin typeface="Helvetica 75 Bold"/>
              </a:rPr>
              <a:t> portant également l’information est proposée en complément</a:t>
            </a:r>
          </a:p>
          <a:p>
            <a:endParaRPr lang="fr-FR" sz="1600"/>
          </a:p>
        </p:txBody>
      </p:sp>
      <p:sp>
        <p:nvSpPr>
          <p:cNvPr id="3" name="Titre 2">
            <a:extLst>
              <a:ext uri="{FF2B5EF4-FFF2-40B4-BE49-F238E27FC236}">
                <a16:creationId xmlns:a16="http://schemas.microsoft.com/office/drawing/2014/main" id="{0C24616D-8AC5-4F06-92F3-FBCA53A4D3E2}"/>
              </a:ext>
            </a:extLst>
          </p:cNvPr>
          <p:cNvSpPr>
            <a:spLocks noGrp="1"/>
          </p:cNvSpPr>
          <p:nvPr>
            <p:ph type="title"/>
          </p:nvPr>
        </p:nvSpPr>
        <p:spPr>
          <a:xfrm>
            <a:off x="314325" y="267494"/>
            <a:ext cx="8515350" cy="484664"/>
          </a:xfrm>
        </p:spPr>
        <p:txBody>
          <a:bodyPr/>
          <a:lstStyle/>
          <a:p>
            <a:r>
              <a:rPr lang="fr-FR" sz="2200"/>
              <a:t>Alternative aux images</a:t>
            </a:r>
          </a:p>
        </p:txBody>
      </p:sp>
      <p:sp>
        <p:nvSpPr>
          <p:cNvPr id="4" name="Ellipse 3">
            <a:extLst>
              <a:ext uri="{FF2B5EF4-FFF2-40B4-BE49-F238E27FC236}">
                <a16:creationId xmlns:a16="http://schemas.microsoft.com/office/drawing/2014/main" id="{64B2FA87-89F5-325D-2AF1-4B88478F29D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939694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9BAE7-53D6-12EB-71BC-F40C430810C0}"/>
              </a:ext>
            </a:extLst>
          </p:cNvPr>
          <p:cNvSpPr>
            <a:spLocks noGrp="1"/>
          </p:cNvSpPr>
          <p:nvPr>
            <p:ph type="title"/>
          </p:nvPr>
        </p:nvSpPr>
        <p:spPr>
          <a:xfrm>
            <a:off x="4579257" y="267494"/>
            <a:ext cx="4257675" cy="743744"/>
          </a:xfrm>
        </p:spPr>
        <p:txBody>
          <a:bodyPr/>
          <a:lstStyle/>
          <a:p>
            <a:r>
              <a:rPr lang="fr-FR" sz="2200"/>
              <a:t>Alternatives aux Images </a:t>
            </a:r>
          </a:p>
        </p:txBody>
      </p:sp>
      <p:grpSp>
        <p:nvGrpSpPr>
          <p:cNvPr id="7" name="Groupe 6">
            <a:extLst>
              <a:ext uri="{FF2B5EF4-FFF2-40B4-BE49-F238E27FC236}">
                <a16:creationId xmlns:a16="http://schemas.microsoft.com/office/drawing/2014/main" id="{80FB3791-BCE0-0FC1-A6B4-4C51B011A085}"/>
              </a:ext>
            </a:extLst>
          </p:cNvPr>
          <p:cNvGrpSpPr/>
          <p:nvPr/>
        </p:nvGrpSpPr>
        <p:grpSpPr>
          <a:xfrm>
            <a:off x="16782" y="184905"/>
            <a:ext cx="9102472" cy="4987170"/>
            <a:chOff x="-269343" y="766669"/>
            <a:chExt cx="9059036" cy="4548640"/>
          </a:xfrm>
        </p:grpSpPr>
        <p:pic>
          <p:nvPicPr>
            <p:cNvPr id="4" name="Image 3">
              <a:extLst>
                <a:ext uri="{FF2B5EF4-FFF2-40B4-BE49-F238E27FC236}">
                  <a16:creationId xmlns:a16="http://schemas.microsoft.com/office/drawing/2014/main" id="{B1585FA4-EE6F-13CF-669A-5656413730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9343" y="766669"/>
              <a:ext cx="3994186" cy="4548640"/>
            </a:xfrm>
            <a:prstGeom prst="rect">
              <a:avLst/>
            </a:prstGeom>
          </p:spPr>
        </p:pic>
        <p:pic>
          <p:nvPicPr>
            <p:cNvPr id="6" name="Image 5">
              <a:extLst>
                <a:ext uri="{FF2B5EF4-FFF2-40B4-BE49-F238E27FC236}">
                  <a16:creationId xmlns:a16="http://schemas.microsoft.com/office/drawing/2014/main" id="{37BA23BE-05D9-3098-A1C7-7F56069DD6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76272" y="1954351"/>
              <a:ext cx="4113421" cy="3001640"/>
            </a:xfrm>
            <a:prstGeom prst="rect">
              <a:avLst/>
            </a:prstGeom>
          </p:spPr>
        </p:pic>
      </p:grpSp>
      <p:sp>
        <p:nvSpPr>
          <p:cNvPr id="15" name="Ellipse 14">
            <a:extLst>
              <a:ext uri="{FF2B5EF4-FFF2-40B4-BE49-F238E27FC236}">
                <a16:creationId xmlns:a16="http://schemas.microsoft.com/office/drawing/2014/main" id="{E9914043-8622-A6EC-D229-10835080BE71}"/>
              </a:ext>
            </a:extLst>
          </p:cNvPr>
          <p:cNvSpPr/>
          <p:nvPr/>
        </p:nvSpPr>
        <p:spPr>
          <a:xfrm>
            <a:off x="3008921" y="191612"/>
            <a:ext cx="55046" cy="57069"/>
          </a:xfrm>
          <a:prstGeom prst="ellipse">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r>
              <a:rPr lang="fr-FR" sz="300">
                <a:solidFill>
                  <a:srgbClr val="000000"/>
                </a:solidFill>
                <a:latin typeface="Helvetica" panose="020B0604020202020204" pitchFamily="34" charset="0"/>
                <a:cs typeface="Helvetica" panose="020B0604020202020204" pitchFamily="34" charset="0"/>
              </a:rPr>
              <a:t>5</a:t>
            </a:r>
          </a:p>
        </p:txBody>
      </p:sp>
      <p:grpSp>
        <p:nvGrpSpPr>
          <p:cNvPr id="17" name="Groupe 16">
            <a:extLst>
              <a:ext uri="{FF2B5EF4-FFF2-40B4-BE49-F238E27FC236}">
                <a16:creationId xmlns:a16="http://schemas.microsoft.com/office/drawing/2014/main" id="{29C1D30D-F35F-E7DE-818D-FAE85F329341}"/>
              </a:ext>
            </a:extLst>
          </p:cNvPr>
          <p:cNvGrpSpPr/>
          <p:nvPr/>
        </p:nvGrpSpPr>
        <p:grpSpPr>
          <a:xfrm>
            <a:off x="270626" y="133350"/>
            <a:ext cx="7340872" cy="4750186"/>
            <a:chOff x="270626" y="133350"/>
            <a:chExt cx="7340872" cy="4750186"/>
          </a:xfrm>
        </p:grpSpPr>
        <p:sp>
          <p:nvSpPr>
            <p:cNvPr id="8" name="Organigramme : Alternative 7">
              <a:extLst>
                <a:ext uri="{FF2B5EF4-FFF2-40B4-BE49-F238E27FC236}">
                  <a16:creationId xmlns:a16="http://schemas.microsoft.com/office/drawing/2014/main" id="{7D1A1D92-8546-D6AA-E894-113894916303}"/>
                </a:ext>
              </a:extLst>
            </p:cNvPr>
            <p:cNvSpPr/>
            <p:nvPr/>
          </p:nvSpPr>
          <p:spPr>
            <a:xfrm>
              <a:off x="384773" y="1967605"/>
              <a:ext cx="1061420" cy="755998"/>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9" name="Organigramme : Alternative 8">
              <a:extLst>
                <a:ext uri="{FF2B5EF4-FFF2-40B4-BE49-F238E27FC236}">
                  <a16:creationId xmlns:a16="http://schemas.microsoft.com/office/drawing/2014/main" id="{94A47B6C-E8F5-642C-1A7A-EAB599C4EA4D}"/>
                </a:ext>
              </a:extLst>
            </p:cNvPr>
            <p:cNvSpPr/>
            <p:nvPr/>
          </p:nvSpPr>
          <p:spPr>
            <a:xfrm>
              <a:off x="270626" y="682564"/>
              <a:ext cx="2359085" cy="92837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Organigramme : Alternative 9">
              <a:extLst>
                <a:ext uri="{FF2B5EF4-FFF2-40B4-BE49-F238E27FC236}">
                  <a16:creationId xmlns:a16="http://schemas.microsoft.com/office/drawing/2014/main" id="{DEF694DD-A87E-2B2A-6C45-1C5F5541EE0E}"/>
                </a:ext>
              </a:extLst>
            </p:cNvPr>
            <p:cNvSpPr/>
            <p:nvPr/>
          </p:nvSpPr>
          <p:spPr>
            <a:xfrm>
              <a:off x="528737" y="3665254"/>
              <a:ext cx="614696" cy="12182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1" name="Organigramme : Alternative 10">
              <a:extLst>
                <a:ext uri="{FF2B5EF4-FFF2-40B4-BE49-F238E27FC236}">
                  <a16:creationId xmlns:a16="http://schemas.microsoft.com/office/drawing/2014/main" id="{E5D0742F-7DAF-4D16-DC7D-3C3474DB235A}"/>
                </a:ext>
              </a:extLst>
            </p:cNvPr>
            <p:cNvSpPr/>
            <p:nvPr/>
          </p:nvSpPr>
          <p:spPr>
            <a:xfrm>
              <a:off x="2402485" y="428525"/>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Organigramme : Alternative 11">
              <a:extLst>
                <a:ext uri="{FF2B5EF4-FFF2-40B4-BE49-F238E27FC236}">
                  <a16:creationId xmlns:a16="http://schemas.microsoft.com/office/drawing/2014/main" id="{C76AE8EC-2D25-9BA4-54F1-0CD7E0D4C2D3}"/>
                </a:ext>
              </a:extLst>
            </p:cNvPr>
            <p:cNvSpPr/>
            <p:nvPr/>
          </p:nvSpPr>
          <p:spPr>
            <a:xfrm>
              <a:off x="384773" y="257597"/>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3" name="Organigramme : Alternative 12">
              <a:extLst>
                <a:ext uri="{FF2B5EF4-FFF2-40B4-BE49-F238E27FC236}">
                  <a16:creationId xmlns:a16="http://schemas.microsoft.com/office/drawing/2014/main" id="{BF8876E8-31FE-7E82-AA8E-A4546B35BF94}"/>
                </a:ext>
              </a:extLst>
            </p:cNvPr>
            <p:cNvSpPr/>
            <p:nvPr/>
          </p:nvSpPr>
          <p:spPr>
            <a:xfrm>
              <a:off x="6504126" y="1558209"/>
              <a:ext cx="1107372" cy="442511"/>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Organigramme : Alternative 13">
              <a:extLst>
                <a:ext uri="{FF2B5EF4-FFF2-40B4-BE49-F238E27FC236}">
                  <a16:creationId xmlns:a16="http://schemas.microsoft.com/office/drawing/2014/main" id="{34A4BC9C-E171-2BEB-16DD-CEB993B5E258}"/>
                </a:ext>
              </a:extLst>
            </p:cNvPr>
            <p:cNvSpPr/>
            <p:nvPr/>
          </p:nvSpPr>
          <p:spPr>
            <a:xfrm>
              <a:off x="5843557" y="2048057"/>
              <a:ext cx="529375" cy="276057"/>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6" name="Organigramme : Alternative 15">
              <a:extLst>
                <a:ext uri="{FF2B5EF4-FFF2-40B4-BE49-F238E27FC236}">
                  <a16:creationId xmlns:a16="http://schemas.microsoft.com/office/drawing/2014/main" id="{2286D579-9B4A-9843-3A40-B97682C2534E}"/>
                </a:ext>
              </a:extLst>
            </p:cNvPr>
            <p:cNvSpPr/>
            <p:nvPr/>
          </p:nvSpPr>
          <p:spPr>
            <a:xfrm>
              <a:off x="2981596" y="133350"/>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grpSp>
      <p:sp>
        <p:nvSpPr>
          <p:cNvPr id="5" name="Ellipse 4">
            <a:extLst>
              <a:ext uri="{FF2B5EF4-FFF2-40B4-BE49-F238E27FC236}">
                <a16:creationId xmlns:a16="http://schemas.microsoft.com/office/drawing/2014/main" id="{1272ED63-23D7-A513-4413-208729B5519E}"/>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18" name="ZoneTexte 17">
            <a:extLst>
              <a:ext uri="{FF2B5EF4-FFF2-40B4-BE49-F238E27FC236}">
                <a16:creationId xmlns:a16="http://schemas.microsoft.com/office/drawing/2014/main" id="{99BCD007-647E-F09C-EAC1-EE7F85C1967F}"/>
              </a:ext>
            </a:extLst>
          </p:cNvPr>
          <p:cNvSpPr txBox="1"/>
          <p:nvPr/>
        </p:nvSpPr>
        <p:spPr>
          <a:xfrm>
            <a:off x="4579257" y="757647"/>
            <a:ext cx="4491079" cy="430887"/>
          </a:xfrm>
          <a:prstGeom prst="rect">
            <a:avLst/>
          </a:prstGeom>
        </p:spPr>
        <p:txBody>
          <a:bodyPr wrap="square" lIns="0" tIns="0" rIns="0" bIns="0" rtlCol="0">
            <a:spAutoFit/>
          </a:bodyPr>
          <a:lstStyle/>
          <a:p>
            <a:pPr marL="285750" indent="-285750">
              <a:buClr>
                <a:schemeClr val="bg2"/>
              </a:buClr>
              <a:buFont typeface="Wingdings" panose="05000000000000000000" pitchFamily="2" charset="2"/>
              <a:buChar char="q"/>
            </a:pPr>
            <a:r>
              <a:rPr lang="fr-FR" sz="1400"/>
              <a:t>Donner, à chaque image entourée, un texte de remplacement et justifier</a:t>
            </a:r>
          </a:p>
        </p:txBody>
      </p:sp>
      <p:sp>
        <p:nvSpPr>
          <p:cNvPr id="3" name="Ellipse 2">
            <a:extLst>
              <a:ext uri="{FF2B5EF4-FFF2-40B4-BE49-F238E27FC236}">
                <a16:creationId xmlns:a16="http://schemas.microsoft.com/office/drawing/2014/main" id="{1EB694EB-6DA4-FE50-A8AA-7D4A89E1555E}"/>
              </a:ext>
            </a:extLst>
          </p:cNvPr>
          <p:cNvSpPr/>
          <p:nvPr/>
        </p:nvSpPr>
        <p:spPr>
          <a:xfrm>
            <a:off x="8805990"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5366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9BAE7-53D6-12EB-71BC-F40C430810C0}"/>
              </a:ext>
            </a:extLst>
          </p:cNvPr>
          <p:cNvSpPr>
            <a:spLocks noGrp="1"/>
          </p:cNvSpPr>
          <p:nvPr>
            <p:ph type="title"/>
          </p:nvPr>
        </p:nvSpPr>
        <p:spPr>
          <a:xfrm>
            <a:off x="200717" y="133009"/>
            <a:ext cx="8515350" cy="743744"/>
          </a:xfrm>
        </p:spPr>
        <p:txBody>
          <a:bodyPr/>
          <a:lstStyle/>
          <a:p>
            <a:r>
              <a:rPr lang="fr-FR" sz="2200"/>
              <a:t>Alternatives aux Images </a:t>
            </a:r>
          </a:p>
        </p:txBody>
      </p:sp>
      <p:grpSp>
        <p:nvGrpSpPr>
          <p:cNvPr id="7" name="Groupe 6">
            <a:extLst>
              <a:ext uri="{FF2B5EF4-FFF2-40B4-BE49-F238E27FC236}">
                <a16:creationId xmlns:a16="http://schemas.microsoft.com/office/drawing/2014/main" id="{80FB3791-BCE0-0FC1-A6B4-4C51B011A085}"/>
              </a:ext>
            </a:extLst>
          </p:cNvPr>
          <p:cNvGrpSpPr/>
          <p:nvPr/>
        </p:nvGrpSpPr>
        <p:grpSpPr>
          <a:xfrm>
            <a:off x="589855" y="581133"/>
            <a:ext cx="8480634" cy="4482540"/>
            <a:chOff x="-269343" y="766669"/>
            <a:chExt cx="9059036" cy="4548640"/>
          </a:xfrm>
        </p:grpSpPr>
        <p:pic>
          <p:nvPicPr>
            <p:cNvPr id="4" name="Image 3">
              <a:extLst>
                <a:ext uri="{FF2B5EF4-FFF2-40B4-BE49-F238E27FC236}">
                  <a16:creationId xmlns:a16="http://schemas.microsoft.com/office/drawing/2014/main" id="{B1585FA4-EE6F-13CF-669A-5656413730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9343" y="766669"/>
              <a:ext cx="3994186" cy="4548640"/>
            </a:xfrm>
            <a:prstGeom prst="rect">
              <a:avLst/>
            </a:prstGeom>
          </p:spPr>
        </p:pic>
        <p:pic>
          <p:nvPicPr>
            <p:cNvPr id="6" name="Image 5">
              <a:extLst>
                <a:ext uri="{FF2B5EF4-FFF2-40B4-BE49-F238E27FC236}">
                  <a16:creationId xmlns:a16="http://schemas.microsoft.com/office/drawing/2014/main" id="{37BA23BE-05D9-3098-A1C7-7F56069DD6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76272" y="1954351"/>
              <a:ext cx="4113421" cy="3001640"/>
            </a:xfrm>
            <a:prstGeom prst="rect">
              <a:avLst/>
            </a:prstGeom>
          </p:spPr>
        </p:pic>
      </p:grpSp>
      <p:sp>
        <p:nvSpPr>
          <p:cNvPr id="8" name="Organigramme : Alternative 7">
            <a:extLst>
              <a:ext uri="{FF2B5EF4-FFF2-40B4-BE49-F238E27FC236}">
                <a16:creationId xmlns:a16="http://schemas.microsoft.com/office/drawing/2014/main" id="{7D1A1D92-8546-D6AA-E894-113894916303}"/>
              </a:ext>
            </a:extLst>
          </p:cNvPr>
          <p:cNvSpPr/>
          <p:nvPr/>
        </p:nvSpPr>
        <p:spPr>
          <a:xfrm>
            <a:off x="939468" y="2183449"/>
            <a:ext cx="988909" cy="679501"/>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9" name="Organigramme : Alternative 8">
            <a:extLst>
              <a:ext uri="{FF2B5EF4-FFF2-40B4-BE49-F238E27FC236}">
                <a16:creationId xmlns:a16="http://schemas.microsoft.com/office/drawing/2014/main" id="{94A47B6C-E8F5-642C-1A7A-EAB599C4EA4D}"/>
              </a:ext>
            </a:extLst>
          </p:cNvPr>
          <p:cNvSpPr/>
          <p:nvPr/>
        </p:nvSpPr>
        <p:spPr>
          <a:xfrm>
            <a:off x="833118" y="999861"/>
            <a:ext cx="2197924" cy="834437"/>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Organigramme : Alternative 9">
            <a:extLst>
              <a:ext uri="{FF2B5EF4-FFF2-40B4-BE49-F238E27FC236}">
                <a16:creationId xmlns:a16="http://schemas.microsoft.com/office/drawing/2014/main" id="{DEF694DD-A87E-2B2A-6C45-1C5F5541EE0E}"/>
              </a:ext>
            </a:extLst>
          </p:cNvPr>
          <p:cNvSpPr/>
          <p:nvPr/>
        </p:nvSpPr>
        <p:spPr>
          <a:xfrm>
            <a:off x="1073597" y="3709321"/>
            <a:ext cx="572703" cy="1095009"/>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1" name="Organigramme : Alternative 10">
            <a:extLst>
              <a:ext uri="{FF2B5EF4-FFF2-40B4-BE49-F238E27FC236}">
                <a16:creationId xmlns:a16="http://schemas.microsoft.com/office/drawing/2014/main" id="{E5D0742F-7DAF-4D16-DC7D-3C3474DB235A}"/>
              </a:ext>
            </a:extLst>
          </p:cNvPr>
          <p:cNvSpPr/>
          <p:nvPr/>
        </p:nvSpPr>
        <p:spPr>
          <a:xfrm>
            <a:off x="2819340" y="800102"/>
            <a:ext cx="211703" cy="1880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Organigramme : Alternative 11">
            <a:extLst>
              <a:ext uri="{FF2B5EF4-FFF2-40B4-BE49-F238E27FC236}">
                <a16:creationId xmlns:a16="http://schemas.microsoft.com/office/drawing/2014/main" id="{C76AE8EC-2D25-9BA4-54F1-0CD7E0D4C2D3}"/>
              </a:ext>
            </a:extLst>
          </p:cNvPr>
          <p:cNvSpPr/>
          <p:nvPr/>
        </p:nvSpPr>
        <p:spPr>
          <a:xfrm>
            <a:off x="939468" y="646469"/>
            <a:ext cx="211703" cy="1880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3" name="Organigramme : Alternative 12">
            <a:extLst>
              <a:ext uri="{FF2B5EF4-FFF2-40B4-BE49-F238E27FC236}">
                <a16:creationId xmlns:a16="http://schemas.microsoft.com/office/drawing/2014/main" id="{BF8876E8-31FE-7E82-AA8E-A4546B35BF94}"/>
              </a:ext>
            </a:extLst>
          </p:cNvPr>
          <p:cNvSpPr/>
          <p:nvPr/>
        </p:nvSpPr>
        <p:spPr>
          <a:xfrm>
            <a:off x="6640776" y="1815478"/>
            <a:ext cx="1031722" cy="39773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Organigramme : Alternative 13">
            <a:extLst>
              <a:ext uri="{FF2B5EF4-FFF2-40B4-BE49-F238E27FC236}">
                <a16:creationId xmlns:a16="http://schemas.microsoft.com/office/drawing/2014/main" id="{34A4BC9C-E171-2BEB-16DD-CEB993B5E258}"/>
              </a:ext>
            </a:extLst>
          </p:cNvPr>
          <p:cNvSpPr/>
          <p:nvPr/>
        </p:nvSpPr>
        <p:spPr>
          <a:xfrm>
            <a:off x="6025334" y="2255760"/>
            <a:ext cx="493210" cy="248124"/>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5" name="Ellipse 14">
            <a:extLst>
              <a:ext uri="{FF2B5EF4-FFF2-40B4-BE49-F238E27FC236}">
                <a16:creationId xmlns:a16="http://schemas.microsoft.com/office/drawing/2014/main" id="{E9914043-8622-A6EC-D229-10835080BE71}"/>
              </a:ext>
            </a:extLst>
          </p:cNvPr>
          <p:cNvSpPr/>
          <p:nvPr/>
        </p:nvSpPr>
        <p:spPr>
          <a:xfrm>
            <a:off x="3377585" y="587161"/>
            <a:ext cx="51286" cy="51294"/>
          </a:xfrm>
          <a:prstGeom prst="ellipse">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r>
              <a:rPr lang="fr-FR" sz="300">
                <a:solidFill>
                  <a:srgbClr val="000000"/>
                </a:solidFill>
                <a:latin typeface="Helvetica" panose="020B0604020202020204" pitchFamily="34" charset="0"/>
                <a:cs typeface="Helvetica" panose="020B0604020202020204" pitchFamily="34" charset="0"/>
              </a:rPr>
              <a:t>5</a:t>
            </a:r>
          </a:p>
        </p:txBody>
      </p:sp>
      <p:sp>
        <p:nvSpPr>
          <p:cNvPr id="16" name="Organigramme : Alternative 15">
            <a:extLst>
              <a:ext uri="{FF2B5EF4-FFF2-40B4-BE49-F238E27FC236}">
                <a16:creationId xmlns:a16="http://schemas.microsoft.com/office/drawing/2014/main" id="{2286D579-9B4A-9843-3A40-B97682C2534E}"/>
              </a:ext>
            </a:extLst>
          </p:cNvPr>
          <p:cNvSpPr/>
          <p:nvPr/>
        </p:nvSpPr>
        <p:spPr>
          <a:xfrm>
            <a:off x="3358889" y="534795"/>
            <a:ext cx="154038" cy="15612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3" name="Bulle narrative : rectangle à coins arrondis 2">
            <a:extLst>
              <a:ext uri="{FF2B5EF4-FFF2-40B4-BE49-F238E27FC236}">
                <a16:creationId xmlns:a16="http://schemas.microsoft.com/office/drawing/2014/main" id="{A50FE6C9-F6A5-2632-907F-9DBF14E6EFD0}"/>
              </a:ext>
            </a:extLst>
          </p:cNvPr>
          <p:cNvSpPr/>
          <p:nvPr/>
        </p:nvSpPr>
        <p:spPr>
          <a:xfrm>
            <a:off x="4611126" y="340774"/>
            <a:ext cx="1103956" cy="622311"/>
          </a:xfrm>
          <a:prstGeom prst="wedgeRoundRectCallout">
            <a:avLst>
              <a:gd name="adj1" fmla="val -149773"/>
              <a:gd name="adj2" fmla="val -286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5 messages non lus – vos emails</a:t>
            </a:r>
          </a:p>
        </p:txBody>
      </p:sp>
      <p:sp>
        <p:nvSpPr>
          <p:cNvPr id="5" name="Bulle narrative : rectangle à coins arrondis 4">
            <a:extLst>
              <a:ext uri="{FF2B5EF4-FFF2-40B4-BE49-F238E27FC236}">
                <a16:creationId xmlns:a16="http://schemas.microsoft.com/office/drawing/2014/main" id="{AB8D2B24-984C-40CC-A515-0C8A58D027D5}"/>
              </a:ext>
            </a:extLst>
          </p:cNvPr>
          <p:cNvSpPr/>
          <p:nvPr/>
        </p:nvSpPr>
        <p:spPr>
          <a:xfrm>
            <a:off x="88023" y="1845123"/>
            <a:ext cx="851445" cy="356077"/>
          </a:xfrm>
          <a:prstGeom prst="wedgeRoundRectCallout">
            <a:avLst>
              <a:gd name="adj1" fmla="val 55395"/>
              <a:gd name="adj2" fmla="val -36895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Orange.fr - Accueil</a:t>
            </a:r>
          </a:p>
        </p:txBody>
      </p:sp>
      <p:sp>
        <p:nvSpPr>
          <p:cNvPr id="17" name="Bulle narrative : rectangle à coins arrondis 16">
            <a:extLst>
              <a:ext uri="{FF2B5EF4-FFF2-40B4-BE49-F238E27FC236}">
                <a16:creationId xmlns:a16="http://schemas.microsoft.com/office/drawing/2014/main" id="{EE809284-3373-3B7B-90C8-1B05B202CD1F}"/>
              </a:ext>
            </a:extLst>
          </p:cNvPr>
          <p:cNvSpPr/>
          <p:nvPr/>
        </p:nvSpPr>
        <p:spPr>
          <a:xfrm>
            <a:off x="4274305" y="1222813"/>
            <a:ext cx="1103956" cy="622311"/>
          </a:xfrm>
          <a:prstGeom prst="wedgeRoundRectCallout">
            <a:avLst>
              <a:gd name="adj1" fmla="val -173367"/>
              <a:gd name="adj2" fmla="val -10235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Rechercher dans le site</a:t>
            </a:r>
          </a:p>
        </p:txBody>
      </p:sp>
      <p:sp>
        <p:nvSpPr>
          <p:cNvPr id="18" name="Bulle narrative : rectangle à coins arrondis 17">
            <a:extLst>
              <a:ext uri="{FF2B5EF4-FFF2-40B4-BE49-F238E27FC236}">
                <a16:creationId xmlns:a16="http://schemas.microsoft.com/office/drawing/2014/main" id="{E8061C7D-95CF-DD23-4472-4833388F89F9}"/>
              </a:ext>
            </a:extLst>
          </p:cNvPr>
          <p:cNvSpPr/>
          <p:nvPr/>
        </p:nvSpPr>
        <p:spPr>
          <a:xfrm>
            <a:off x="3924060" y="2079751"/>
            <a:ext cx="1499654" cy="622311"/>
          </a:xfrm>
          <a:prstGeom prst="wedgeRoundRectCallout">
            <a:avLst>
              <a:gd name="adj1" fmla="val -185756"/>
              <a:gd name="adj2" fmla="val -11471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600">
                <a:solidFill>
                  <a:srgbClr val="000000"/>
                </a:solidFill>
              </a:rPr>
              <a:t>Exclu web, laissez-vous transporter par la Fibre avec Orange, Livebox Fibre 24,99€*/mois pendant 12 mois puis 42,99€/mois</a:t>
            </a:r>
          </a:p>
        </p:txBody>
      </p:sp>
      <p:sp>
        <p:nvSpPr>
          <p:cNvPr id="19" name="Bulle narrative : rectangle à coins arrondis 18">
            <a:extLst>
              <a:ext uri="{FF2B5EF4-FFF2-40B4-BE49-F238E27FC236}">
                <a16:creationId xmlns:a16="http://schemas.microsoft.com/office/drawing/2014/main" id="{3F07BDA7-3AA9-2BA3-7A27-2BAB2D473B92}"/>
              </a:ext>
            </a:extLst>
          </p:cNvPr>
          <p:cNvSpPr/>
          <p:nvPr/>
        </p:nvSpPr>
        <p:spPr>
          <a:xfrm>
            <a:off x="3053751" y="3030258"/>
            <a:ext cx="1103956" cy="622311"/>
          </a:xfrm>
          <a:prstGeom prst="wedgeRoundRectCallout">
            <a:avLst>
              <a:gd name="adj1" fmla="val -192817"/>
              <a:gd name="adj2" fmla="val -138400"/>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rgbClr val="000000"/>
                </a:solidFill>
              </a:rPr>
              <a:t>Nouveauté</a:t>
            </a:r>
          </a:p>
        </p:txBody>
      </p:sp>
      <p:sp>
        <p:nvSpPr>
          <p:cNvPr id="20" name="Bulle narrative : rectangle à coins arrondis 19">
            <a:extLst>
              <a:ext uri="{FF2B5EF4-FFF2-40B4-BE49-F238E27FC236}">
                <a16:creationId xmlns:a16="http://schemas.microsoft.com/office/drawing/2014/main" id="{D003D610-45EF-ED69-581C-11692BAFB2E6}"/>
              </a:ext>
            </a:extLst>
          </p:cNvPr>
          <p:cNvSpPr/>
          <p:nvPr/>
        </p:nvSpPr>
        <p:spPr>
          <a:xfrm>
            <a:off x="3619924" y="3945669"/>
            <a:ext cx="1103956" cy="622311"/>
          </a:xfrm>
          <a:prstGeom prst="wedgeRoundRectCallout">
            <a:avLst>
              <a:gd name="adj1" fmla="val -250369"/>
              <a:gd name="adj2" fmla="val 10461"/>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Alternative vide</a:t>
            </a:r>
          </a:p>
        </p:txBody>
      </p:sp>
      <p:sp>
        <p:nvSpPr>
          <p:cNvPr id="22" name="Bulle narrative : rectangle à coins arrondis 21">
            <a:extLst>
              <a:ext uri="{FF2B5EF4-FFF2-40B4-BE49-F238E27FC236}">
                <a16:creationId xmlns:a16="http://schemas.microsoft.com/office/drawing/2014/main" id="{376F0682-AF29-3639-3B06-C92E215690A9}"/>
              </a:ext>
            </a:extLst>
          </p:cNvPr>
          <p:cNvSpPr/>
          <p:nvPr/>
        </p:nvSpPr>
        <p:spPr>
          <a:xfrm>
            <a:off x="7098053" y="341279"/>
            <a:ext cx="1239035" cy="804709"/>
          </a:xfrm>
          <a:prstGeom prst="wedgeRoundRectCallout">
            <a:avLst>
              <a:gd name="adj1" fmla="val -47120"/>
              <a:gd name="adj2" fmla="val 13262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rgbClr val="000000"/>
                </a:solidFill>
              </a:rPr>
              <a:t>Orange partenaire Premium des jeux olympiques et </a:t>
            </a:r>
            <a:r>
              <a:rPr lang="fr-FR" sz="900">
                <a:solidFill>
                  <a:srgbClr val="000000"/>
                </a:solidFill>
              </a:rPr>
              <a:t>paralymiques Paris 2024</a:t>
            </a:r>
          </a:p>
        </p:txBody>
      </p:sp>
      <p:sp>
        <p:nvSpPr>
          <p:cNvPr id="24" name="Bulle narrative : rectangle à coins arrondis 23">
            <a:extLst>
              <a:ext uri="{FF2B5EF4-FFF2-40B4-BE49-F238E27FC236}">
                <a16:creationId xmlns:a16="http://schemas.microsoft.com/office/drawing/2014/main" id="{AFF7F5C1-652E-2A28-C80E-48A249ABEBCE}"/>
              </a:ext>
            </a:extLst>
          </p:cNvPr>
          <p:cNvSpPr/>
          <p:nvPr/>
        </p:nvSpPr>
        <p:spPr>
          <a:xfrm>
            <a:off x="7098053" y="2665634"/>
            <a:ext cx="835766" cy="582715"/>
          </a:xfrm>
          <a:prstGeom prst="wedgeRoundRectCallout">
            <a:avLst>
              <a:gd name="adj1" fmla="val -127835"/>
              <a:gd name="adj2" fmla="val -9366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Pinterest</a:t>
            </a:r>
          </a:p>
        </p:txBody>
      </p:sp>
      <p:sp>
        <p:nvSpPr>
          <p:cNvPr id="25" name="Bulle narrative : rectangle à coins arrondis 24">
            <a:extLst>
              <a:ext uri="{FF2B5EF4-FFF2-40B4-BE49-F238E27FC236}">
                <a16:creationId xmlns:a16="http://schemas.microsoft.com/office/drawing/2014/main" id="{62F6D195-4419-1100-1B8C-8BD84F299914}"/>
              </a:ext>
            </a:extLst>
          </p:cNvPr>
          <p:cNvSpPr/>
          <p:nvPr/>
        </p:nvSpPr>
        <p:spPr>
          <a:xfrm>
            <a:off x="5953829" y="3130470"/>
            <a:ext cx="1031723" cy="522099"/>
          </a:xfrm>
          <a:prstGeom prst="wedgeRoundRectCallout">
            <a:avLst>
              <a:gd name="adj1" fmla="val -21817"/>
              <a:gd name="adj2" fmla="val -177460"/>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Twitter</a:t>
            </a:r>
          </a:p>
        </p:txBody>
      </p:sp>
      <p:sp>
        <p:nvSpPr>
          <p:cNvPr id="26" name="Bulle narrative : rectangle à coins arrondis 25">
            <a:extLst>
              <a:ext uri="{FF2B5EF4-FFF2-40B4-BE49-F238E27FC236}">
                <a16:creationId xmlns:a16="http://schemas.microsoft.com/office/drawing/2014/main" id="{B1B2C513-2C5A-6820-FFEA-D6FD0808EC99}"/>
              </a:ext>
            </a:extLst>
          </p:cNvPr>
          <p:cNvSpPr/>
          <p:nvPr/>
        </p:nvSpPr>
        <p:spPr>
          <a:xfrm>
            <a:off x="5569605" y="1239210"/>
            <a:ext cx="1031723" cy="522099"/>
          </a:xfrm>
          <a:prstGeom prst="wedgeRoundRectCallout">
            <a:avLst>
              <a:gd name="adj1" fmla="val 3409"/>
              <a:gd name="adj2" fmla="val 16420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a:t>
            </a:r>
            <a:r>
              <a:rPr lang="fr-FR" sz="900" err="1">
                <a:solidFill>
                  <a:srgbClr val="000000"/>
                </a:solidFill>
              </a:rPr>
              <a:t>FaceBook</a:t>
            </a:r>
            <a:endParaRPr lang="fr-FR" sz="900">
              <a:solidFill>
                <a:srgbClr val="000000"/>
              </a:solidFill>
            </a:endParaRPr>
          </a:p>
        </p:txBody>
      </p:sp>
      <p:sp>
        <p:nvSpPr>
          <p:cNvPr id="21" name="Ellipse 20">
            <a:extLst>
              <a:ext uri="{FF2B5EF4-FFF2-40B4-BE49-F238E27FC236}">
                <a16:creationId xmlns:a16="http://schemas.microsoft.com/office/drawing/2014/main" id="{5AD9AB47-9BA1-5185-3339-543503A62405}"/>
              </a:ext>
            </a:extLst>
          </p:cNvPr>
          <p:cNvSpPr/>
          <p:nvPr/>
        </p:nvSpPr>
        <p:spPr>
          <a:xfrm>
            <a:off x="8900573"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23" name="Ellipse 22">
            <a:extLst>
              <a:ext uri="{FF2B5EF4-FFF2-40B4-BE49-F238E27FC236}">
                <a16:creationId xmlns:a16="http://schemas.microsoft.com/office/drawing/2014/main" id="{B7810882-DE2F-8551-2F2C-C285AB7B6A0D}"/>
              </a:ext>
            </a:extLst>
          </p:cNvPr>
          <p:cNvSpPr/>
          <p:nvPr/>
        </p:nvSpPr>
        <p:spPr>
          <a:xfrm>
            <a:off x="8771781"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82442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3" grpId="0" animBg="1"/>
      <p:bldP spid="5" grpId="0" animBg="1"/>
      <p:bldP spid="17" grpId="0" animBg="1"/>
      <p:bldP spid="18" grpId="0" animBg="1"/>
      <p:bldP spid="19" grpId="0" animBg="1"/>
      <p:bldP spid="20" grpId="0" animBg="1"/>
      <p:bldP spid="22" grpId="0" animBg="1"/>
      <p:bldP spid="24" grpId="0" animBg="1"/>
      <p:bldP spid="25"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578711" cy="3922240"/>
          </a:xfrm>
        </p:spPr>
        <p:txBody>
          <a:bodyPr>
            <a:normAutofit/>
          </a:bodyPr>
          <a:lstStyle/>
          <a:p>
            <a:pPr marL="719138" indent="-719138"/>
            <a:r>
              <a:rPr lang="fr-FR" sz="3400"/>
              <a:t>5. Le responsive, Adaptation du contenu aux différentes tailles d’écran</a:t>
            </a:r>
          </a:p>
        </p:txBody>
      </p:sp>
      <p:sp>
        <p:nvSpPr>
          <p:cNvPr id="4" name="Rectangle 1">
            <a:extLst>
              <a:ext uri="{FF2B5EF4-FFF2-40B4-BE49-F238E27FC236}">
                <a16:creationId xmlns:a16="http://schemas.microsoft.com/office/drawing/2014/main" id="{1D6A9A42-29E8-66BC-A1F4-06AA18607DD7}"/>
              </a:ext>
              <a:ext uri="{C183D7F6-B498-43B3-948B-1728B52AA6E4}">
                <adec:decorative xmlns:adec="http://schemas.microsoft.com/office/drawing/2017/decorative" val="1"/>
              </a:ext>
            </a:extLst>
          </p:cNvPr>
          <p:cNvSpPr txBox="1">
            <a:spLocks noChangeArrowheads="1"/>
          </p:cNvSpPr>
          <p:nvPr/>
        </p:nvSpPr>
        <p:spPr bwMode="auto">
          <a:xfrm>
            <a:off x="1043608" y="1779662"/>
            <a:ext cx="6214662" cy="2453044"/>
          </a:xfrm>
          <a:prstGeom prst="rect">
            <a:avLst/>
          </a:prstGeom>
          <a:solidFill>
            <a:srgbClr val="FFF5EB"/>
          </a:solidFill>
          <a:ln>
            <a:noFill/>
          </a:ln>
          <a:effec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 contraste et les couleurs</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Les formulaires</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L'ordre de déplacement du focus et sa visibilité / L’ordre de lecture</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Les alternatives textuelles pour les images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sz="2000">
                <a:latin typeface="Arial" panose="020B0604020202020204" pitchFamily="34" charset="0"/>
              </a:rPr>
              <a:t>Le responsive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La sémantique HTML (titres, </a:t>
            </a:r>
            <a:r>
              <a:rPr lang="fr-FR" altLang="fr-FR" err="1">
                <a:solidFill>
                  <a:schemeClr val="tx1">
                    <a:lumMod val="50000"/>
                    <a:lumOff val="50000"/>
                  </a:schemeClr>
                </a:solidFill>
                <a:latin typeface="Arial" panose="020B0604020202020204" pitchFamily="34" charset="0"/>
              </a:rPr>
              <a:t>landmarks</a:t>
            </a:r>
            <a:r>
              <a:rPr lang="fr-FR" altLang="fr-FR">
                <a:solidFill>
                  <a:schemeClr val="tx1">
                    <a:lumMod val="50000"/>
                    <a:lumOff val="50000"/>
                  </a:schemeClr>
                </a:solidFill>
                <a:latin typeface="Arial" panose="020B0604020202020204" pitchFamily="34" charset="0"/>
              </a:rPr>
              <a:t>, listes, paragraphes...)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 nom accessible</a:t>
            </a:r>
          </a:p>
        </p:txBody>
      </p:sp>
      <p:sp>
        <p:nvSpPr>
          <p:cNvPr id="2" name="Ellipse 1">
            <a:extLst>
              <a:ext uri="{FF2B5EF4-FFF2-40B4-BE49-F238E27FC236}">
                <a16:creationId xmlns:a16="http://schemas.microsoft.com/office/drawing/2014/main" id="{B3326D07-5FB0-44E9-F3D7-3CC63BB5DC8B}"/>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739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827A76D-72C5-57C2-ABBE-DAEBF9E40734}"/>
              </a:ext>
            </a:extLst>
          </p:cNvPr>
          <p:cNvSpPr>
            <a:spLocks noGrp="1"/>
          </p:cNvSpPr>
          <p:nvPr>
            <p:ph idx="1"/>
          </p:nvPr>
        </p:nvSpPr>
        <p:spPr/>
        <p:txBody>
          <a:bodyPr/>
          <a:lstStyle/>
          <a:p>
            <a:r>
              <a:rPr lang="fr-FR" sz="1600"/>
              <a:t>Toutes ces annotations doivent se concevoir pour l’ensemble des tailles écrans, bien sûr !</a:t>
            </a:r>
          </a:p>
          <a:p>
            <a:r>
              <a:rPr lang="fr-FR" sz="1600"/>
              <a:t>Pensez RWD (conception adaptative et micro adaptation)</a:t>
            </a:r>
          </a:p>
        </p:txBody>
      </p:sp>
      <p:sp>
        <p:nvSpPr>
          <p:cNvPr id="3" name="Titre 2">
            <a:extLst>
              <a:ext uri="{FF2B5EF4-FFF2-40B4-BE49-F238E27FC236}">
                <a16:creationId xmlns:a16="http://schemas.microsoft.com/office/drawing/2014/main" id="{642BC9E5-0191-8CB6-980B-3A9E352414FE}"/>
              </a:ext>
            </a:extLst>
          </p:cNvPr>
          <p:cNvSpPr>
            <a:spLocks noGrp="1"/>
          </p:cNvSpPr>
          <p:nvPr>
            <p:ph type="title"/>
          </p:nvPr>
        </p:nvSpPr>
        <p:spPr/>
        <p:txBody>
          <a:bodyPr/>
          <a:lstStyle/>
          <a:p>
            <a:r>
              <a:rPr lang="fr-FR" sz="2200"/>
              <a:t>Le responsive</a:t>
            </a:r>
          </a:p>
        </p:txBody>
      </p:sp>
      <p:pic>
        <p:nvPicPr>
          <p:cNvPr id="5" name="Image 4">
            <a:extLst>
              <a:ext uri="{FF2B5EF4-FFF2-40B4-BE49-F238E27FC236}">
                <a16:creationId xmlns:a16="http://schemas.microsoft.com/office/drawing/2014/main" id="{141B24B1-A5C8-7E48-7B49-8CCDC765AD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741444"/>
            <a:ext cx="4514850" cy="2809875"/>
          </a:xfrm>
          <a:prstGeom prst="rect">
            <a:avLst/>
          </a:prstGeom>
          <a:effectLst>
            <a:outerShdw blurRad="50800" dist="38100" dir="2700000" algn="tl" rotWithShape="0">
              <a:prstClr val="black">
                <a:alpha val="40000"/>
              </a:prstClr>
            </a:outerShdw>
          </a:effectLst>
        </p:spPr>
      </p:pic>
      <p:sp>
        <p:nvSpPr>
          <p:cNvPr id="4" name="Ellipse 3">
            <a:extLst>
              <a:ext uri="{FF2B5EF4-FFF2-40B4-BE49-F238E27FC236}">
                <a16:creationId xmlns:a16="http://schemas.microsoft.com/office/drawing/2014/main" id="{AC80293D-2BB0-9AD6-8C9A-F8D531702088}"/>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46286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F826332-CAE4-03AB-B04E-140C93D09551}"/>
              </a:ext>
            </a:extLst>
          </p:cNvPr>
          <p:cNvSpPr>
            <a:spLocks noGrp="1"/>
          </p:cNvSpPr>
          <p:nvPr>
            <p:ph type="body" sz="quarter" idx="12"/>
          </p:nvPr>
        </p:nvSpPr>
        <p:spPr>
          <a:xfrm>
            <a:off x="313769" y="627534"/>
            <a:ext cx="8520089" cy="3922240"/>
          </a:xfrm>
        </p:spPr>
        <p:txBody>
          <a:bodyPr>
            <a:normAutofit/>
          </a:bodyPr>
          <a:lstStyle/>
          <a:p>
            <a:pPr marL="449263" indent="-449263"/>
            <a:r>
              <a:rPr lang="fr-FR" sz="3200"/>
              <a:t>4. La sémantique HTML </a:t>
            </a:r>
            <a:br>
              <a:rPr lang="fr-FR" sz="3600"/>
            </a:br>
            <a:r>
              <a:rPr lang="fr-FR" sz="2800">
                <a:latin typeface="Helvetica 55 Roman" panose="020B0604020202020204" pitchFamily="34" charset="0"/>
              </a:rPr>
              <a:t>(titre de page, titres, </a:t>
            </a:r>
            <a:r>
              <a:rPr lang="fr-FR" sz="2800" err="1">
                <a:latin typeface="Helvetica 55 Roman" panose="020B0604020202020204" pitchFamily="34" charset="0"/>
              </a:rPr>
              <a:t>landmarks</a:t>
            </a:r>
            <a:r>
              <a:rPr lang="fr-FR" sz="2800">
                <a:latin typeface="Helvetica 55 Roman" panose="020B0604020202020204" pitchFamily="34" charset="0"/>
              </a:rPr>
              <a:t>, </a:t>
            </a:r>
            <a:br>
              <a:rPr lang="fr-FR" sz="2800">
                <a:latin typeface="Helvetica 55 Roman" panose="020B0604020202020204" pitchFamily="34" charset="0"/>
              </a:rPr>
            </a:br>
            <a:r>
              <a:rPr lang="fr-FR" sz="2800">
                <a:latin typeface="Helvetica 55 Roman" panose="020B0604020202020204" pitchFamily="34" charset="0"/>
              </a:rPr>
              <a:t>listes, paragraphes, …)</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4" name="Rectangle 1">
            <a:extLst>
              <a:ext uri="{FF2B5EF4-FFF2-40B4-BE49-F238E27FC236}">
                <a16:creationId xmlns:a16="http://schemas.microsoft.com/office/drawing/2014/main" id="{F1CFE4AC-C166-D133-4800-3414DA06D51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La sémantique HTML</a:t>
            </a:r>
            <a:r>
              <a:rPr lang="fr-FR" altLang="fr-FR" sz="1600">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6" name="ZoneTexte 5">
            <a:extLst>
              <a:ext uri="{FF2B5EF4-FFF2-40B4-BE49-F238E27FC236}">
                <a16:creationId xmlns:a16="http://schemas.microsoft.com/office/drawing/2014/main" id="{0CF3FF3D-74AA-7B9E-9979-4E5A825318E2}"/>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36668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sz="2200">
                <a:solidFill>
                  <a:srgbClr val="F16E00"/>
                </a:solidFill>
              </a:rPr>
              <a:t>L’accessibilité</a:t>
            </a:r>
            <a:r>
              <a:rPr lang="fr-FR" altLang="fr-FR" sz="2200"/>
              <a:t> numérique </a:t>
            </a:r>
            <a:r>
              <a:rPr lang="fr-FR" altLang="fr-FR" sz="2200">
                <a:solidFill>
                  <a:srgbClr val="F16E00"/>
                </a:solidFill>
              </a:rPr>
              <a:t>c’est</a:t>
            </a:r>
            <a:r>
              <a:rPr lang="fr-FR" altLang="fr-FR" sz="2200"/>
              <a:t> …</a:t>
            </a:r>
            <a:endParaRPr lang="fr-FR" sz="2200"/>
          </a:p>
        </p:txBody>
      </p:sp>
      <p:sp>
        <p:nvSpPr>
          <p:cNvPr id="3" name="Espace réservé du contenu 2"/>
          <p:cNvSpPr>
            <a:spLocks noGrp="1"/>
          </p:cNvSpPr>
          <p:nvPr>
            <p:ph idx="1"/>
          </p:nvPr>
        </p:nvSpPr>
        <p:spPr>
          <a:xfrm>
            <a:off x="314325" y="889000"/>
            <a:ext cx="4905747" cy="3365500"/>
          </a:xfrm>
        </p:spPr>
        <p:txBody>
          <a:bodyPr>
            <a:normAutofit/>
          </a:bodyPr>
          <a:lstStyle/>
          <a:p>
            <a:pPr eaLnBrk="0" hangingPunct="0">
              <a:spcBef>
                <a:spcPct val="50000"/>
              </a:spcBef>
              <a:buClr>
                <a:srgbClr val="000000"/>
              </a:buClr>
              <a:buSzPct val="80000"/>
              <a:defRPr/>
            </a:pPr>
            <a:r>
              <a:rPr lang="fr-FR" sz="1600">
                <a:solidFill>
                  <a:schemeClr val="tx1"/>
                </a:solidFill>
                <a:cs typeface="Times New Roman" pitchFamily="18" charset="0"/>
              </a:rPr>
              <a:t>La capacité d’un produit ou d’un service à </a:t>
            </a:r>
            <a:br>
              <a:rPr lang="fr-FR" sz="1600">
                <a:solidFill>
                  <a:schemeClr val="tx1"/>
                </a:solidFill>
                <a:cs typeface="Times New Roman" pitchFamily="18" charset="0"/>
              </a:rPr>
            </a:br>
            <a:r>
              <a:rPr lang="fr-FR" sz="1600">
                <a:solidFill>
                  <a:schemeClr val="tx1"/>
                </a:solidFill>
              </a:rPr>
              <a:t>être utilisable</a:t>
            </a:r>
          </a:p>
          <a:p>
            <a:pPr lvl="2" eaLnBrk="0" hangingPunct="0">
              <a:spcBef>
                <a:spcPct val="50000"/>
              </a:spcBef>
              <a:buClr>
                <a:srgbClr val="FF5500"/>
              </a:buClr>
              <a:buSzPct val="80000"/>
              <a:defRPr/>
            </a:pPr>
            <a:r>
              <a:rPr lang="fr-FR" sz="1600"/>
              <a:t>Par toutes et tous</a:t>
            </a:r>
          </a:p>
          <a:p>
            <a:pPr lvl="3" eaLnBrk="0" hangingPunct="0">
              <a:spcBef>
                <a:spcPct val="50000"/>
              </a:spcBef>
              <a:buClr>
                <a:srgbClr val="FF5500"/>
              </a:buClr>
              <a:buSzPct val="80000"/>
              <a:defRPr/>
            </a:pPr>
            <a:r>
              <a:rPr lang="fr-FR" sz="1600"/>
              <a:t>Personnes en situation de handicap… </a:t>
            </a:r>
            <a:br>
              <a:rPr lang="fr-FR" sz="1600"/>
            </a:br>
            <a:r>
              <a:rPr lang="fr-FR" sz="1600"/>
              <a:t>permanent, temporaire, situationnel, ponctuel.</a:t>
            </a:r>
          </a:p>
          <a:p>
            <a:pPr lvl="3" eaLnBrk="0" hangingPunct="0">
              <a:spcBef>
                <a:spcPct val="50000"/>
              </a:spcBef>
              <a:buClr>
                <a:srgbClr val="FF5500"/>
              </a:buClr>
              <a:buSzPct val="80000"/>
              <a:defRPr/>
            </a:pPr>
            <a:r>
              <a:rPr lang="fr-FR" sz="1600"/>
              <a:t>N’oublions pas les Séniors…</a:t>
            </a:r>
          </a:p>
          <a:p>
            <a:pPr lvl="2" eaLnBrk="0" hangingPunct="0">
              <a:spcBef>
                <a:spcPct val="50000"/>
              </a:spcBef>
              <a:buClr>
                <a:srgbClr val="FF5500"/>
              </a:buClr>
              <a:buSzPct val="80000"/>
              <a:defRPr/>
            </a:pPr>
            <a:r>
              <a:rPr lang="fr-FR" sz="1600"/>
              <a:t>Dans tous les contextes</a:t>
            </a:r>
          </a:p>
          <a:p>
            <a:pPr lvl="3" eaLnBrk="0" hangingPunct="0">
              <a:spcBef>
                <a:spcPct val="50000"/>
              </a:spcBef>
              <a:buClr>
                <a:srgbClr val="FF5500"/>
              </a:buClr>
              <a:buSzPct val="80000"/>
              <a:defRPr/>
            </a:pPr>
            <a:r>
              <a:rPr lang="fr-FR" sz="1600"/>
              <a:t>Normal ou dégradé</a:t>
            </a:r>
          </a:p>
          <a:p>
            <a:pPr lvl="3" eaLnBrk="0" hangingPunct="0">
              <a:spcBef>
                <a:spcPct val="50000"/>
              </a:spcBef>
              <a:buClr>
                <a:srgbClr val="FF5500"/>
              </a:buClr>
              <a:buSzPct val="80000"/>
              <a:defRPr/>
            </a:pPr>
            <a:r>
              <a:rPr lang="fr-FR" sz="1600"/>
              <a:t>Quel que soit le type de matériel </a:t>
            </a:r>
          </a:p>
          <a:p>
            <a:pPr lvl="2" eaLnBrk="0" hangingPunct="0">
              <a:spcBef>
                <a:spcPct val="50000"/>
              </a:spcBef>
              <a:buClr>
                <a:srgbClr val="FF5500"/>
              </a:buClr>
              <a:buSzPct val="80000"/>
              <a:defRPr/>
            </a:pPr>
            <a:r>
              <a:rPr lang="fr-FR" sz="1600"/>
              <a:t>De manière autonome, en toute confidentialité et sécurité</a:t>
            </a:r>
          </a:p>
          <a:p>
            <a:endParaRPr lang="fr-FR" sz="1100"/>
          </a:p>
        </p:txBody>
      </p:sp>
      <p:pic>
        <p:nvPicPr>
          <p:cNvPr id="4" name="Image 2" descr="Tableau des handicaps fonctionnels (Toucher, voir, écouter, parler, pensez) en fonction si c'est Déficience Permanent, Déficience Temporaire, Situationnel, Contextuel.&#10;&#10;&#10;Toucher : un seul bras, fracture de bras,  Nouveau parent, Porte des papiers.&#10;&#10;Voir  : Aveugle, cataracte, Conducteur distrait en voiture, Salle trop sombre.&#10;&#10;Entendre  : Sourd, Otite, Barman avec un shaker, Bureau bruyant.&#10;&#10;Parler : Muet, Laryngite, Personne avec un accent, interprète.&#10;&#10;Penser : Dyslexique, Migraine, Personne débordée, Situation de stress&#10;">
            <a:extLst>
              <a:ext uri="{FF2B5EF4-FFF2-40B4-BE49-F238E27FC236}">
                <a16:creationId xmlns:a16="http://schemas.microsoft.com/office/drawing/2014/main" id="{F629396C-FA09-877B-826C-94BC57C6E9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6858" y="394786"/>
            <a:ext cx="3566458" cy="43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073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21252" y="843558"/>
            <a:ext cx="8515350" cy="3816424"/>
          </a:xfrm>
        </p:spPr>
        <p:txBody>
          <a:bodyPr/>
          <a:lstStyle/>
          <a:p>
            <a:pPr marL="285750" indent="-285750">
              <a:buClr>
                <a:schemeClr val="bg2"/>
              </a:buClr>
              <a:buSzPct val="125000"/>
              <a:buFont typeface="Wingdings" panose="05000000000000000000" pitchFamily="2" charset="2"/>
              <a:buChar char="q"/>
            </a:pPr>
            <a:r>
              <a:rPr lang="fr-FR" dirty="0"/>
              <a:t>Les titres de pages permettent à l’utilisateur de savoir où il se trouve, le titre de page doit être unique et représenter le contenu de la page</a:t>
            </a:r>
          </a:p>
          <a:p>
            <a:pPr marL="285750" indent="-285750">
              <a:buClr>
                <a:schemeClr val="bg2"/>
              </a:buClr>
              <a:buSzPct val="125000"/>
              <a:buFont typeface="Wingdings" panose="05000000000000000000" pitchFamily="2" charset="2"/>
              <a:buChar char="q"/>
            </a:pPr>
            <a:endParaRPr lang="fr-FR" dirty="0"/>
          </a:p>
          <a:p>
            <a:pPr marL="285750" indent="-285750">
              <a:buClr>
                <a:schemeClr val="bg2"/>
              </a:buClr>
              <a:buSzPct val="125000"/>
              <a:buFont typeface="Wingdings" panose="05000000000000000000" pitchFamily="2" charset="2"/>
              <a:buChar char="q"/>
            </a:pPr>
            <a:r>
              <a:rPr lang="fr-FR" dirty="0"/>
              <a:t>Même si la page est toujours la même (url identique), si son contenu est modifié (erreurs dans un formulaire, Single Page Apps), il faut que ce soit reflété dans le titre</a:t>
            </a:r>
          </a:p>
          <a:p>
            <a:pPr marL="285750" indent="-285750">
              <a:buClr>
                <a:schemeClr val="bg2"/>
              </a:buClr>
              <a:buSzPct val="125000"/>
              <a:buFont typeface="Wingdings" panose="05000000000000000000" pitchFamily="2" charset="2"/>
              <a:buChar char="q"/>
            </a:pPr>
            <a:endParaRPr lang="fr-FR" dirty="0"/>
          </a:p>
          <a:p>
            <a:pPr>
              <a:buClr>
                <a:schemeClr val="bg2"/>
              </a:buClr>
              <a:buSzPct val="125000"/>
            </a:pPr>
            <a:r>
              <a:rPr kumimoji="0" lang="fr-FR" sz="2200" b="0"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Structure de la page (</a:t>
            </a:r>
            <a:r>
              <a:rPr kumimoji="0" lang="fr-FR" sz="2200" b="0" i="0" u="none" strike="noStrike" kern="1200" cap="none" spc="-20" normalizeH="0" baseline="0" noProof="0" dirty="0" err="1">
                <a:ln>
                  <a:noFill/>
                </a:ln>
                <a:solidFill>
                  <a:srgbClr val="F16E00"/>
                </a:solidFill>
                <a:effectLst/>
                <a:uLnTx/>
                <a:uFillTx/>
                <a:latin typeface="Helvetica 75 Bold" panose="020B0804020202020204" pitchFamily="34" charset="0"/>
                <a:ea typeface="+mj-ea"/>
                <a:cs typeface="+mj-cs"/>
              </a:rPr>
              <a:t>landmarks</a:t>
            </a:r>
            <a:r>
              <a:rPr kumimoji="0" lang="fr-FR" sz="2200" b="0"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a:t>
            </a:r>
          </a:p>
          <a:p>
            <a:pPr marL="285750" indent="-285750">
              <a:buClr>
                <a:schemeClr val="bg2"/>
              </a:buClr>
              <a:buSzPct val="125000"/>
              <a:buFont typeface="Wingdings" panose="05000000000000000000" pitchFamily="2" charset="2"/>
              <a:buChar char="q"/>
            </a:pPr>
            <a:r>
              <a:rPr lang="fr-FR" dirty="0">
                <a:latin typeface="Helvetica 75 Bold"/>
              </a:rPr>
              <a:t> Identifier les grandes parties de la page, </a:t>
            </a:r>
            <a:br>
              <a:rPr lang="fr-FR" dirty="0">
                <a:latin typeface="Helvetica 75 Bold"/>
              </a:rPr>
            </a:br>
            <a:r>
              <a:rPr lang="fr-FR" dirty="0">
                <a:latin typeface="Helvetica 75 Bold"/>
              </a:rPr>
              <a:t>sa </a:t>
            </a:r>
            <a:r>
              <a:rPr lang="fr-FR" dirty="0" err="1">
                <a:latin typeface="Helvetica 75 Bold"/>
              </a:rPr>
              <a:t>metastructure</a:t>
            </a:r>
            <a:r>
              <a:rPr lang="fr-FR" dirty="0">
                <a:latin typeface="Helvetica 75 Bold"/>
              </a:rPr>
              <a:t> : </a:t>
            </a:r>
            <a:br>
              <a:rPr lang="fr-FR" dirty="0">
                <a:latin typeface="Helvetica 75 Bold"/>
              </a:rPr>
            </a:br>
            <a:r>
              <a:rPr lang="fr-FR" dirty="0">
                <a:latin typeface="Courier New"/>
                <a:cs typeface="Courier New"/>
              </a:rPr>
              <a:t>header (unique), </a:t>
            </a:r>
            <a:br>
              <a:rPr lang="fr-FR" dirty="0">
                <a:latin typeface="Courier New"/>
                <a:cs typeface="Courier New"/>
              </a:rPr>
            </a:br>
            <a:r>
              <a:rPr lang="fr-FR" dirty="0">
                <a:latin typeface="Courier New"/>
                <a:cs typeface="Courier New"/>
              </a:rPr>
              <a:t>main (unique), </a:t>
            </a:r>
            <a:br>
              <a:rPr lang="fr-FR" dirty="0">
                <a:latin typeface="Courier New"/>
                <a:cs typeface="Courier New"/>
              </a:rPr>
            </a:br>
            <a:r>
              <a:rPr lang="fr-FR" dirty="0" err="1">
                <a:latin typeface="Courier New"/>
                <a:cs typeface="Courier New"/>
              </a:rPr>
              <a:t>aside</a:t>
            </a:r>
            <a:r>
              <a:rPr lang="fr-FR" dirty="0">
                <a:latin typeface="Courier New"/>
                <a:cs typeface="Courier New"/>
              </a:rPr>
              <a:t>, </a:t>
            </a:r>
            <a:br>
              <a:rPr lang="fr-FR" dirty="0">
                <a:latin typeface="Courier New"/>
                <a:cs typeface="Courier New"/>
              </a:rPr>
            </a:br>
            <a:r>
              <a:rPr lang="fr-FR" dirty="0" err="1">
                <a:latin typeface="Courier New"/>
                <a:cs typeface="Courier New"/>
              </a:rPr>
              <a:t>footer</a:t>
            </a:r>
            <a:r>
              <a:rPr lang="fr-FR" dirty="0">
                <a:latin typeface="Courier New"/>
                <a:cs typeface="Courier New"/>
              </a:rPr>
              <a:t> (unique), </a:t>
            </a:r>
            <a:br>
              <a:rPr lang="fr-FR" dirty="0">
                <a:latin typeface="Courier New"/>
                <a:cs typeface="Courier New"/>
              </a:rPr>
            </a:br>
            <a:r>
              <a:rPr lang="fr-FR" dirty="0" err="1">
                <a:latin typeface="Courier New"/>
                <a:cs typeface="Courier New"/>
              </a:rPr>
              <a:t>nav</a:t>
            </a:r>
            <a:r>
              <a:rPr lang="fr-FR" dirty="0">
                <a:latin typeface="Courier New"/>
                <a:cs typeface="Courier New"/>
              </a:rPr>
              <a:t>, </a:t>
            </a:r>
            <a:br>
              <a:rPr lang="fr-FR" dirty="0">
                <a:latin typeface="Courier New"/>
                <a:cs typeface="Courier New"/>
              </a:rPr>
            </a:br>
            <a:r>
              <a:rPr lang="fr-FR" dirty="0">
                <a:latin typeface="Courier New"/>
                <a:cs typeface="Courier New"/>
              </a:rPr>
              <a:t>search, </a:t>
            </a:r>
            <a:br>
              <a:rPr lang="fr-FR" dirty="0">
                <a:latin typeface="Courier New"/>
                <a:cs typeface="Courier New"/>
              </a:rPr>
            </a:br>
            <a:r>
              <a:rPr lang="fr-FR" dirty="0">
                <a:latin typeface="Courier New"/>
                <a:cs typeface="Courier New"/>
              </a:rPr>
              <a:t>form, </a:t>
            </a:r>
            <a:br>
              <a:rPr lang="fr-FR" dirty="0">
                <a:latin typeface="Courier New"/>
                <a:cs typeface="Courier New"/>
              </a:rPr>
            </a:br>
            <a:r>
              <a:rPr lang="fr-FR" dirty="0">
                <a:latin typeface="Courier New"/>
                <a:cs typeface="Courier New"/>
              </a:rPr>
              <a:t>article…</a:t>
            </a:r>
          </a:p>
          <a:p>
            <a:pPr marL="285750" indent="-285750">
              <a:buClr>
                <a:schemeClr val="bg2"/>
              </a:buClr>
              <a:buSzPct val="125000"/>
              <a:buFont typeface="Wingdings" panose="05000000000000000000" pitchFamily="2" charset="2"/>
              <a:buChar char="q"/>
            </a:pPr>
            <a:r>
              <a:rPr lang="fr-FR" dirty="0"/>
              <a:t>)</a:t>
            </a: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pPr>
              <a:lnSpc>
                <a:spcPct val="100000"/>
              </a:lnSpc>
            </a:pPr>
            <a:r>
              <a:rPr lang="fr-FR" sz="2200">
                <a:latin typeface="Helvetica 75 Bold"/>
              </a:rPr>
              <a:t>Titre de la page</a:t>
            </a:r>
            <a:br>
              <a:rPr lang="fr-FR" sz="2200"/>
            </a:br>
            <a:br>
              <a:rPr lang="fr-FR" sz="2200"/>
            </a:br>
            <a:br>
              <a:rPr lang="fr-FR" sz="2200"/>
            </a:br>
            <a:br>
              <a:rPr lang="fr-FR" sz="2200"/>
            </a:br>
            <a:br>
              <a:rPr lang="fr-FR" sz="2200"/>
            </a:br>
            <a:endParaRPr lang="fr-FR" sz="2200">
              <a:latin typeface="Helvetica 75 Bold"/>
            </a:endParaRPr>
          </a:p>
        </p:txBody>
      </p:sp>
      <p:pic>
        <p:nvPicPr>
          <p:cNvPr id="7" name="Image 6">
            <a:extLst>
              <a:ext uri="{FF2B5EF4-FFF2-40B4-BE49-F238E27FC236}">
                <a16:creationId xmlns:a16="http://schemas.microsoft.com/office/drawing/2014/main" id="{D01E1A46-3D8B-5D24-A5E8-A58E74D2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302" y="2348344"/>
            <a:ext cx="4140724" cy="2667809"/>
          </a:xfrm>
          <a:prstGeom prst="rect">
            <a:avLst/>
          </a:prstGeom>
        </p:spPr>
      </p:pic>
    </p:spTree>
    <p:extLst>
      <p:ext uri="{BB962C8B-B14F-4D97-AF65-F5344CB8AC3E}">
        <p14:creationId xmlns:p14="http://schemas.microsoft.com/office/powerpoint/2010/main" val="2193185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18025EA5-8AB2-AB1F-E31B-AA5D980C35FE}"/>
              </a:ext>
            </a:extLst>
          </p:cNvPr>
          <p:cNvGrpSpPr/>
          <p:nvPr/>
        </p:nvGrpSpPr>
        <p:grpSpPr>
          <a:xfrm>
            <a:off x="5540684" y="100472"/>
            <a:ext cx="3029050" cy="4969746"/>
            <a:chOff x="3554722" y="0"/>
            <a:chExt cx="2034556" cy="4236473"/>
          </a:xfrm>
        </p:grpSpPr>
        <p:pic>
          <p:nvPicPr>
            <p:cNvPr id="21" name="Image 20">
              <a:extLst>
                <a:ext uri="{FF2B5EF4-FFF2-40B4-BE49-F238E27FC236}">
                  <a16:creationId xmlns:a16="http://schemas.microsoft.com/office/drawing/2014/main" id="{4F81C65E-7BAF-2A10-E65B-1A40B040D8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54722" y="0"/>
              <a:ext cx="2034556" cy="3510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Image 21">
              <a:extLst>
                <a:ext uri="{FF2B5EF4-FFF2-40B4-BE49-F238E27FC236}">
                  <a16:creationId xmlns:a16="http://schemas.microsoft.com/office/drawing/2014/main" id="{7820E7EF-3E60-1A96-A53C-9E2F49CAB6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4722" y="3642748"/>
              <a:ext cx="2034556" cy="59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e 18">
            <a:extLst>
              <a:ext uri="{FF2B5EF4-FFF2-40B4-BE49-F238E27FC236}">
                <a16:creationId xmlns:a16="http://schemas.microsoft.com/office/drawing/2014/main" id="{C14E400F-AFE4-CEF4-C77C-46522D0EC435}"/>
              </a:ext>
            </a:extLst>
          </p:cNvPr>
          <p:cNvGrpSpPr/>
          <p:nvPr/>
        </p:nvGrpSpPr>
        <p:grpSpPr>
          <a:xfrm>
            <a:off x="5490678" y="100473"/>
            <a:ext cx="3157638" cy="4969745"/>
            <a:chOff x="3554722" y="0"/>
            <a:chExt cx="2034556" cy="4236473"/>
          </a:xfrm>
        </p:grpSpPr>
        <p:pic>
          <p:nvPicPr>
            <p:cNvPr id="17" name="Image 16">
              <a:extLst>
                <a:ext uri="{FF2B5EF4-FFF2-40B4-BE49-F238E27FC236}">
                  <a16:creationId xmlns:a16="http://schemas.microsoft.com/office/drawing/2014/main" id="{ADBA8F3C-2754-7204-C040-11DC504B41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54722" y="0"/>
              <a:ext cx="2034556" cy="3510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Image 17">
              <a:extLst>
                <a:ext uri="{FF2B5EF4-FFF2-40B4-BE49-F238E27FC236}">
                  <a16:creationId xmlns:a16="http://schemas.microsoft.com/office/drawing/2014/main" id="{8D5BEA3E-3913-122F-0A63-7B7488AE3C0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54722" y="3642748"/>
              <a:ext cx="2034556" cy="59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267494"/>
            <a:ext cx="5011153" cy="743744"/>
          </a:xfrm>
        </p:spPr>
        <p:txBody>
          <a:bodyPr/>
          <a:lstStyle/>
          <a:p>
            <a:r>
              <a:rPr lang="fr-FR" sz="2200"/>
              <a:t>5 minutes – </a:t>
            </a:r>
            <a:r>
              <a:rPr lang="fr-FR" sz="2200" err="1"/>
              <a:t>Landmarks</a:t>
            </a:r>
            <a:r>
              <a:rPr lang="fr-FR" sz="2200"/>
              <a:t>  et titre de page pour la page d’accueil du Musée d’Orsay</a:t>
            </a:r>
          </a:p>
        </p:txBody>
      </p:sp>
      <p:sp>
        <p:nvSpPr>
          <p:cNvPr id="5" name="Rectangle : avec coin rogné 4">
            <a:extLst>
              <a:ext uri="{FF2B5EF4-FFF2-40B4-BE49-F238E27FC236}">
                <a16:creationId xmlns:a16="http://schemas.microsoft.com/office/drawing/2014/main" id="{AED0C5FC-4930-7EEC-9CE7-34D2E08813A6}"/>
              </a:ext>
            </a:extLst>
          </p:cNvPr>
          <p:cNvSpPr/>
          <p:nvPr/>
        </p:nvSpPr>
        <p:spPr>
          <a:xfrm>
            <a:off x="2538176" y="4113594"/>
            <a:ext cx="866256" cy="421135"/>
          </a:xfrm>
          <a:prstGeom prst="snip1Rect">
            <a:avLst/>
          </a:prstGeom>
          <a:ln>
            <a:solidFill>
              <a:schemeClr val="accent4">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Header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8" name="Rectangle : avec coin rogné 7">
            <a:extLst>
              <a:ext uri="{FF2B5EF4-FFF2-40B4-BE49-F238E27FC236}">
                <a16:creationId xmlns:a16="http://schemas.microsoft.com/office/drawing/2014/main" id="{9132F0A0-7135-5092-ED79-62543CB66F64}"/>
              </a:ext>
            </a:extLst>
          </p:cNvPr>
          <p:cNvSpPr/>
          <p:nvPr/>
        </p:nvSpPr>
        <p:spPr>
          <a:xfrm>
            <a:off x="827449" y="3799653"/>
            <a:ext cx="866256" cy="421135"/>
          </a:xfrm>
          <a:prstGeom prst="snip1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Main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9" name="Rectangle : avec coin rogné 8">
            <a:extLst>
              <a:ext uri="{FF2B5EF4-FFF2-40B4-BE49-F238E27FC236}">
                <a16:creationId xmlns:a16="http://schemas.microsoft.com/office/drawing/2014/main" id="{6F3E834F-E6AB-C35F-DA33-46E06B2764AA}"/>
              </a:ext>
            </a:extLst>
          </p:cNvPr>
          <p:cNvSpPr/>
          <p:nvPr/>
        </p:nvSpPr>
        <p:spPr>
          <a:xfrm>
            <a:off x="827449" y="2065501"/>
            <a:ext cx="866256" cy="421135"/>
          </a:xfrm>
          <a:prstGeom prst="snip1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Aside</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0" name="Rectangle : avec coin rogné 9">
            <a:extLst>
              <a:ext uri="{FF2B5EF4-FFF2-40B4-BE49-F238E27FC236}">
                <a16:creationId xmlns:a16="http://schemas.microsoft.com/office/drawing/2014/main" id="{E096C898-42F6-065C-E932-446592825C7F}"/>
              </a:ext>
            </a:extLst>
          </p:cNvPr>
          <p:cNvSpPr/>
          <p:nvPr/>
        </p:nvSpPr>
        <p:spPr>
          <a:xfrm>
            <a:off x="2275024" y="2049878"/>
            <a:ext cx="866256" cy="421135"/>
          </a:xfrm>
          <a:prstGeom prst="snip1Rect">
            <a:avLst/>
          </a:prstGeom>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Footer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1" name="Rectangle : avec coin rogné 10">
            <a:extLst>
              <a:ext uri="{FF2B5EF4-FFF2-40B4-BE49-F238E27FC236}">
                <a16:creationId xmlns:a16="http://schemas.microsoft.com/office/drawing/2014/main" id="{136C788A-E2E9-450F-268A-A6D8FA17FE13}"/>
              </a:ext>
            </a:extLst>
          </p:cNvPr>
          <p:cNvSpPr/>
          <p:nvPr/>
        </p:nvSpPr>
        <p:spPr>
          <a:xfrm>
            <a:off x="1979796" y="3123817"/>
            <a:ext cx="866256" cy="421135"/>
          </a:xfrm>
          <a:prstGeom prst="snip1Rect">
            <a:avLst/>
          </a:prstGeom>
          <a:ln>
            <a:solidFill>
              <a:schemeClr val="tx1">
                <a:lumMod val="95000"/>
                <a:lumOff val="5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Nav</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3" name="Rectangle : avec coin arrondi 12">
            <a:extLst>
              <a:ext uri="{FF2B5EF4-FFF2-40B4-BE49-F238E27FC236}">
                <a16:creationId xmlns:a16="http://schemas.microsoft.com/office/drawing/2014/main" id="{9F7E4FC5-CBF4-CE3F-CA5F-6305C7613EAC}"/>
              </a:ext>
            </a:extLst>
          </p:cNvPr>
          <p:cNvSpPr/>
          <p:nvPr/>
        </p:nvSpPr>
        <p:spPr>
          <a:xfrm>
            <a:off x="3955872" y="2263846"/>
            <a:ext cx="972192" cy="503435"/>
          </a:xfrm>
          <a:prstGeom prst="round1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err="1">
                <a:solidFill>
                  <a:srgbClr val="000000"/>
                </a:solidFill>
              </a:rPr>
              <a:t>Search</a:t>
            </a:r>
          </a:p>
        </p:txBody>
      </p:sp>
      <p:sp>
        <p:nvSpPr>
          <p:cNvPr id="14" name="Rectangle : coins arrondis 13">
            <a:extLst>
              <a:ext uri="{FF2B5EF4-FFF2-40B4-BE49-F238E27FC236}">
                <a16:creationId xmlns:a16="http://schemas.microsoft.com/office/drawing/2014/main" id="{C3968066-2FB5-2489-D8E2-9956FC0626CD}"/>
              </a:ext>
            </a:extLst>
          </p:cNvPr>
          <p:cNvSpPr/>
          <p:nvPr/>
        </p:nvSpPr>
        <p:spPr>
          <a:xfrm>
            <a:off x="7447478" y="326204"/>
            <a:ext cx="496612" cy="91024"/>
          </a:xfrm>
          <a:prstGeom prst="roundRect">
            <a:avLst/>
          </a:prstGeom>
          <a:ln w="635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pic>
        <p:nvPicPr>
          <p:cNvPr id="12" name="Graphique 15" descr="Loupe avec un remplissage uni">
            <a:extLst>
              <a:ext uri="{FF2B5EF4-FFF2-40B4-BE49-F238E27FC236}">
                <a16:creationId xmlns:a16="http://schemas.microsoft.com/office/drawing/2014/main" id="{4B3B7AE7-4F91-056F-F32F-A15FB422B5B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35595" y="315527"/>
            <a:ext cx="105528" cy="111984"/>
          </a:xfrm>
          <a:prstGeom prst="rect">
            <a:avLst/>
          </a:prstGeom>
        </p:spPr>
      </p:pic>
      <p:pic>
        <p:nvPicPr>
          <p:cNvPr id="6" name="Image 5">
            <a:extLst>
              <a:ext uri="{FF2B5EF4-FFF2-40B4-BE49-F238E27FC236}">
                <a16:creationId xmlns:a16="http://schemas.microsoft.com/office/drawing/2014/main" id="{1039E4B3-8F4A-FB0F-BA8F-05934B6FB4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4011" y="0"/>
            <a:ext cx="2915723" cy="5143500"/>
          </a:xfrm>
          <a:prstGeom prst="rect">
            <a:avLst/>
          </a:prstGeom>
        </p:spPr>
      </p:pic>
    </p:spTree>
    <p:extLst>
      <p:ext uri="{BB962C8B-B14F-4D97-AF65-F5344CB8AC3E}">
        <p14:creationId xmlns:p14="http://schemas.microsoft.com/office/powerpoint/2010/main" val="1367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3051843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D3D5BF85-5343-4C5F-128B-8DBD19C410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0641" y="0"/>
            <a:ext cx="2915723" cy="5143500"/>
          </a:xfrm>
          <a:prstGeom prst="rect">
            <a:avLst/>
          </a:prstGeom>
        </p:spPr>
      </p:pic>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239128" y="109580"/>
            <a:ext cx="8515350" cy="743744"/>
          </a:xfrm>
        </p:spPr>
        <p:txBody>
          <a:bodyPr/>
          <a:lstStyle/>
          <a:p>
            <a:r>
              <a:rPr lang="fr-FR" sz="2200"/>
              <a:t>5 minutes – </a:t>
            </a:r>
            <a:br>
              <a:rPr lang="fr-FR" sz="2200"/>
            </a:br>
            <a:r>
              <a:rPr lang="fr-FR" sz="2200" err="1"/>
              <a:t>Landmarks</a:t>
            </a:r>
            <a:r>
              <a:rPr lang="fr-FR" sz="2200"/>
              <a:t> et titre de page</a:t>
            </a:r>
          </a:p>
        </p:txBody>
      </p:sp>
      <p:sp>
        <p:nvSpPr>
          <p:cNvPr id="3" name="Rectangle : avec coin rogné 2">
            <a:extLst>
              <a:ext uri="{FF2B5EF4-FFF2-40B4-BE49-F238E27FC236}">
                <a16:creationId xmlns:a16="http://schemas.microsoft.com/office/drawing/2014/main" id="{9F5EC67E-ABFC-BA26-F424-6D01B3F35DDA}"/>
              </a:ext>
            </a:extLst>
          </p:cNvPr>
          <p:cNvSpPr/>
          <p:nvPr/>
        </p:nvSpPr>
        <p:spPr>
          <a:xfrm>
            <a:off x="3308508" y="715014"/>
            <a:ext cx="866256" cy="421135"/>
          </a:xfrm>
          <a:prstGeom prst="snip1Rect">
            <a:avLst/>
          </a:prstGeom>
          <a:ln>
            <a:solidFill>
              <a:schemeClr val="accent4">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Header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5" name="Rectangle : coins arrondis 4">
            <a:extLst>
              <a:ext uri="{FF2B5EF4-FFF2-40B4-BE49-F238E27FC236}">
                <a16:creationId xmlns:a16="http://schemas.microsoft.com/office/drawing/2014/main" id="{2E041859-0C5D-B271-B158-3BEB2053EC70}"/>
              </a:ext>
            </a:extLst>
          </p:cNvPr>
          <p:cNvSpPr/>
          <p:nvPr/>
        </p:nvSpPr>
        <p:spPr>
          <a:xfrm>
            <a:off x="4269097" y="0"/>
            <a:ext cx="3103253" cy="1022923"/>
          </a:xfrm>
          <a:prstGeom prst="roundRect">
            <a:avLst/>
          </a:prstGeom>
          <a:noFill/>
          <a:ln>
            <a:solidFill>
              <a:srgbClr val="FF47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8" name="Rectangle : avec coin rogné 7">
            <a:extLst>
              <a:ext uri="{FF2B5EF4-FFF2-40B4-BE49-F238E27FC236}">
                <a16:creationId xmlns:a16="http://schemas.microsoft.com/office/drawing/2014/main" id="{ECCE3B1C-2547-ABB5-5A25-075192B4EFBD}"/>
              </a:ext>
            </a:extLst>
          </p:cNvPr>
          <p:cNvSpPr/>
          <p:nvPr/>
        </p:nvSpPr>
        <p:spPr>
          <a:xfrm>
            <a:off x="3308508" y="1466850"/>
            <a:ext cx="866256" cy="421135"/>
          </a:xfrm>
          <a:prstGeom prst="snip1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Main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9" name="Rectangle : coins arrondis 8">
            <a:extLst>
              <a:ext uri="{FF2B5EF4-FFF2-40B4-BE49-F238E27FC236}">
                <a16:creationId xmlns:a16="http://schemas.microsoft.com/office/drawing/2014/main" id="{0B49ADC2-B7C0-F6CD-4B07-F0EF4E2CC072}"/>
              </a:ext>
            </a:extLst>
          </p:cNvPr>
          <p:cNvSpPr/>
          <p:nvPr/>
        </p:nvSpPr>
        <p:spPr>
          <a:xfrm>
            <a:off x="4269097" y="1066246"/>
            <a:ext cx="3103253" cy="1922281"/>
          </a:xfrm>
          <a:prstGeom prst="roundRect">
            <a:avLst/>
          </a:prstGeom>
          <a:no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Rectangle : avec coin rogné 9">
            <a:extLst>
              <a:ext uri="{FF2B5EF4-FFF2-40B4-BE49-F238E27FC236}">
                <a16:creationId xmlns:a16="http://schemas.microsoft.com/office/drawing/2014/main" id="{8A808D6C-5192-66E2-74EC-69E978F0D39D}"/>
              </a:ext>
            </a:extLst>
          </p:cNvPr>
          <p:cNvSpPr/>
          <p:nvPr/>
        </p:nvSpPr>
        <p:spPr>
          <a:xfrm>
            <a:off x="3308508" y="3204591"/>
            <a:ext cx="866256" cy="421135"/>
          </a:xfrm>
          <a:prstGeom prst="snip1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Aside</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1" name="Rectangle : coins arrondis 10">
            <a:extLst>
              <a:ext uri="{FF2B5EF4-FFF2-40B4-BE49-F238E27FC236}">
                <a16:creationId xmlns:a16="http://schemas.microsoft.com/office/drawing/2014/main" id="{DE3C338E-05D4-0AFB-F620-9F1693204D7C}"/>
              </a:ext>
            </a:extLst>
          </p:cNvPr>
          <p:cNvSpPr/>
          <p:nvPr/>
        </p:nvSpPr>
        <p:spPr>
          <a:xfrm>
            <a:off x="4278622" y="3024416"/>
            <a:ext cx="3103253" cy="1442752"/>
          </a:xfrm>
          <a:prstGeom prst="roundRect">
            <a:avLst/>
          </a:prstGeom>
          <a:no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Rectangle : avec coin rogné 11">
            <a:extLst>
              <a:ext uri="{FF2B5EF4-FFF2-40B4-BE49-F238E27FC236}">
                <a16:creationId xmlns:a16="http://schemas.microsoft.com/office/drawing/2014/main" id="{937A570C-7468-A04C-C6B7-774C50B38C18}"/>
              </a:ext>
            </a:extLst>
          </p:cNvPr>
          <p:cNvSpPr/>
          <p:nvPr/>
        </p:nvSpPr>
        <p:spPr>
          <a:xfrm>
            <a:off x="3308508" y="4386650"/>
            <a:ext cx="866256" cy="421135"/>
          </a:xfrm>
          <a:prstGeom prst="snip1Rect">
            <a:avLst/>
          </a:prstGeom>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Footer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3" name="Rectangle : coins arrondis 12">
            <a:extLst>
              <a:ext uri="{FF2B5EF4-FFF2-40B4-BE49-F238E27FC236}">
                <a16:creationId xmlns:a16="http://schemas.microsoft.com/office/drawing/2014/main" id="{0B23581C-BBE9-B837-242B-36506F223CE8}"/>
              </a:ext>
            </a:extLst>
          </p:cNvPr>
          <p:cNvSpPr/>
          <p:nvPr/>
        </p:nvSpPr>
        <p:spPr>
          <a:xfrm>
            <a:off x="4288147" y="4497659"/>
            <a:ext cx="3103253" cy="573944"/>
          </a:xfrm>
          <a:prstGeom prst="roundRect">
            <a:avLst/>
          </a:prstGeom>
          <a:noFill/>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Rectangle : avec coin rogné 13">
            <a:extLst>
              <a:ext uri="{FF2B5EF4-FFF2-40B4-BE49-F238E27FC236}">
                <a16:creationId xmlns:a16="http://schemas.microsoft.com/office/drawing/2014/main" id="{11D45922-93C6-A251-6377-5C7427BE70F3}"/>
              </a:ext>
            </a:extLst>
          </p:cNvPr>
          <p:cNvSpPr/>
          <p:nvPr/>
        </p:nvSpPr>
        <p:spPr>
          <a:xfrm>
            <a:off x="7522679" y="61223"/>
            <a:ext cx="866256" cy="421135"/>
          </a:xfrm>
          <a:prstGeom prst="snip1Rect">
            <a:avLst/>
          </a:prstGeom>
          <a:ln>
            <a:solidFill>
              <a:schemeClr val="tx1">
                <a:lumMod val="95000"/>
                <a:lumOff val="5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Nav</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5" name="Rectangle : coins arrondis 14">
            <a:extLst>
              <a:ext uri="{FF2B5EF4-FFF2-40B4-BE49-F238E27FC236}">
                <a16:creationId xmlns:a16="http://schemas.microsoft.com/office/drawing/2014/main" id="{6E5E3645-045C-D874-3E14-340D976435D5}"/>
              </a:ext>
            </a:extLst>
          </p:cNvPr>
          <p:cNvSpPr/>
          <p:nvPr/>
        </p:nvSpPr>
        <p:spPr>
          <a:xfrm>
            <a:off x="4861130" y="60213"/>
            <a:ext cx="1913043" cy="128457"/>
          </a:xfrm>
          <a:prstGeom prst="roundRect">
            <a:avLst/>
          </a:prstGeom>
          <a:noFill/>
          <a:ln>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6" name="Rectangle : avec coin arrondi 15">
            <a:extLst>
              <a:ext uri="{FF2B5EF4-FFF2-40B4-BE49-F238E27FC236}">
                <a16:creationId xmlns:a16="http://schemas.microsoft.com/office/drawing/2014/main" id="{44305113-CA71-503C-1FAD-3C17092E83AE}"/>
              </a:ext>
            </a:extLst>
          </p:cNvPr>
          <p:cNvSpPr/>
          <p:nvPr/>
        </p:nvSpPr>
        <p:spPr>
          <a:xfrm>
            <a:off x="581025" y="1466850"/>
            <a:ext cx="1866900" cy="904875"/>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Musée d’Orsay – Page d’accueil</a:t>
            </a:r>
          </a:p>
        </p:txBody>
      </p:sp>
      <p:sp>
        <p:nvSpPr>
          <p:cNvPr id="17" name="Ellipse 16">
            <a:extLst>
              <a:ext uri="{FF2B5EF4-FFF2-40B4-BE49-F238E27FC236}">
                <a16:creationId xmlns:a16="http://schemas.microsoft.com/office/drawing/2014/main" id="{FBCEF1A2-BB21-FD02-8342-EFAD96F37CBA}"/>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23" name="Rectangle : avec coin arrondi 22">
            <a:extLst>
              <a:ext uri="{FF2B5EF4-FFF2-40B4-BE49-F238E27FC236}">
                <a16:creationId xmlns:a16="http://schemas.microsoft.com/office/drawing/2014/main" id="{67CFFCAF-B40C-B12C-A506-B8484100AE5C}"/>
              </a:ext>
            </a:extLst>
          </p:cNvPr>
          <p:cNvSpPr/>
          <p:nvPr/>
        </p:nvSpPr>
        <p:spPr>
          <a:xfrm>
            <a:off x="7542241" y="603183"/>
            <a:ext cx="959411" cy="420609"/>
          </a:xfrm>
          <a:prstGeom prst="round1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err="1">
                <a:solidFill>
                  <a:srgbClr val="000000"/>
                </a:solidFill>
              </a:rPr>
              <a:t>Search</a:t>
            </a:r>
          </a:p>
        </p:txBody>
      </p:sp>
      <p:sp>
        <p:nvSpPr>
          <p:cNvPr id="24" name="Rectangle : coins arrondis 23">
            <a:extLst>
              <a:ext uri="{FF2B5EF4-FFF2-40B4-BE49-F238E27FC236}">
                <a16:creationId xmlns:a16="http://schemas.microsoft.com/office/drawing/2014/main" id="{6E1F4A45-777C-5E66-9C05-2AC7F18499E1}"/>
              </a:ext>
            </a:extLst>
          </p:cNvPr>
          <p:cNvSpPr/>
          <p:nvPr/>
        </p:nvSpPr>
        <p:spPr>
          <a:xfrm>
            <a:off x="6275240" y="83611"/>
            <a:ext cx="348615" cy="78608"/>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8" name="Ellipse 17">
            <a:extLst>
              <a:ext uri="{FF2B5EF4-FFF2-40B4-BE49-F238E27FC236}">
                <a16:creationId xmlns:a16="http://schemas.microsoft.com/office/drawing/2014/main" id="{44A54219-74C7-9922-1F0C-EA255A7B8E56}"/>
              </a:ext>
            </a:extLst>
          </p:cNvPr>
          <p:cNvSpPr/>
          <p:nvPr/>
        </p:nvSpPr>
        <p:spPr>
          <a:xfrm>
            <a:off x="8771781"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09832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5EAFF64-2B08-EA71-5D97-A498DA908E20}"/>
              </a:ext>
            </a:extLst>
          </p:cNvPr>
          <p:cNvPicPr>
            <a:picLocks noChangeAspect="1"/>
          </p:cNvPicPr>
          <p:nvPr/>
        </p:nvPicPr>
        <p:blipFill>
          <a:blip r:embed="rId2"/>
          <a:stretch>
            <a:fillRect/>
          </a:stretch>
        </p:blipFill>
        <p:spPr>
          <a:xfrm>
            <a:off x="1793085" y="864408"/>
            <a:ext cx="5557811" cy="3386521"/>
          </a:xfrm>
          <a:prstGeom prst="rect">
            <a:avLst/>
          </a:prstGeom>
        </p:spPr>
      </p:pic>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régions</a:t>
            </a:r>
            <a:endParaRPr lang="fr-FR"/>
          </a:p>
        </p:txBody>
      </p:sp>
    </p:spTree>
    <p:extLst>
      <p:ext uri="{BB962C8B-B14F-4D97-AF65-F5344CB8AC3E}">
        <p14:creationId xmlns:p14="http://schemas.microsoft.com/office/powerpoint/2010/main" val="292951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14325" y="444956"/>
            <a:ext cx="8515350" cy="4104819"/>
          </a:xfrm>
        </p:spPr>
        <p:txBody>
          <a:bodyPr vert="horz" lIns="0" tIns="0" rIns="0" bIns="0" rtlCol="0" anchor="t">
            <a:noAutofit/>
          </a:bodyPr>
          <a:lstStyle/>
          <a:p>
            <a:pPr>
              <a:buClr>
                <a:schemeClr val="bg2"/>
              </a:buClr>
              <a:buSzPct val="125000"/>
            </a:pPr>
            <a:endParaRPr lang="fr-FR"/>
          </a:p>
          <a:p>
            <a:pPr marL="285750" indent="-285750">
              <a:buClr>
                <a:schemeClr val="bg2"/>
              </a:buClr>
              <a:buSzPct val="125000"/>
              <a:buFont typeface="Wingdings" panose="05000000000000000000" pitchFamily="2" charset="2"/>
              <a:buChar char="q"/>
            </a:pPr>
            <a:r>
              <a:rPr lang="fr-FR">
                <a:latin typeface="Helvetica 75 Bold"/>
              </a:rPr>
              <a:t>Le balisage sémantique doit être présent. Il permet de comprendre le sens ou sa relation au reste de la structure du document :</a:t>
            </a:r>
          </a:p>
          <a:p>
            <a:pPr marL="848995" lvl="1" indent="-283845">
              <a:buClr>
                <a:schemeClr val="bg2"/>
              </a:buClr>
              <a:buSzPct val="125000"/>
              <a:buFont typeface="Wingdings" panose="05000000000000000000" pitchFamily="2" charset="2"/>
              <a:buChar char="ü"/>
            </a:pPr>
            <a:r>
              <a:rPr lang="fr-FR">
                <a:latin typeface="Helvetica 55 Roman"/>
              </a:rPr>
              <a:t>Le contenu texte est balisé sémantiquement, notamment avec des paragraphes &lt;</a:t>
            </a:r>
            <a:r>
              <a:rPr lang="fr-FR">
                <a:latin typeface="Courier New"/>
                <a:cs typeface="Courier New"/>
              </a:rPr>
              <a:t>p</a:t>
            </a:r>
            <a:r>
              <a:rPr lang="fr-FR">
                <a:latin typeface="Helvetica 55 Roman"/>
              </a:rPr>
              <a:t>&gt;, des titres &lt;</a:t>
            </a:r>
            <a:r>
              <a:rPr lang="fr-FR">
                <a:latin typeface="Courier New"/>
                <a:cs typeface="Courier New"/>
              </a:rPr>
              <a:t>h1</a:t>
            </a:r>
            <a:r>
              <a:rPr lang="fr-FR">
                <a:latin typeface="Helvetica 55 Roman"/>
              </a:rPr>
              <a:t>&gt;, des listes &lt;</a:t>
            </a:r>
            <a:r>
              <a:rPr lang="fr-FR">
                <a:latin typeface="Courier New"/>
                <a:cs typeface="Courier New"/>
              </a:rPr>
              <a:t>dl</a:t>
            </a:r>
            <a:r>
              <a:rPr lang="fr-FR">
                <a:latin typeface="Helvetica 55 Roman"/>
              </a:rPr>
              <a:t>&gt;, &lt;</a:t>
            </a:r>
            <a:r>
              <a:rPr lang="fr-FR" err="1">
                <a:latin typeface="Courier New"/>
                <a:cs typeface="Courier New"/>
              </a:rPr>
              <a:t>ul</a:t>
            </a:r>
            <a:r>
              <a:rPr lang="fr-FR">
                <a:latin typeface="Helvetica 55 Roman"/>
              </a:rPr>
              <a:t>&gt; ou &lt;</a:t>
            </a:r>
            <a:r>
              <a:rPr lang="fr-FR" err="1">
                <a:latin typeface="Courier New"/>
                <a:cs typeface="Courier New"/>
              </a:rPr>
              <a:t>ol</a:t>
            </a:r>
            <a:r>
              <a:rPr lang="fr-FR">
                <a:latin typeface="Helvetica 55 Roman"/>
              </a:rPr>
              <a:t>&gt;, des citations &lt;</a:t>
            </a:r>
            <a:r>
              <a:rPr lang="fr-FR">
                <a:latin typeface="Courier New"/>
                <a:cs typeface="Courier New"/>
              </a:rPr>
              <a:t>q</a:t>
            </a:r>
            <a:r>
              <a:rPr lang="fr-FR">
                <a:latin typeface="Helvetica 55 Roman"/>
              </a:rPr>
              <a:t>&gt;</a:t>
            </a:r>
          </a:p>
          <a:p>
            <a:pPr marL="848995" lvl="1" indent="-283845">
              <a:buClr>
                <a:schemeClr val="bg2"/>
              </a:buClr>
              <a:buSzPct val="125000"/>
              <a:buFont typeface="Wingdings" panose="05000000000000000000" pitchFamily="2" charset="2"/>
              <a:buChar char="ü"/>
            </a:pPr>
            <a:r>
              <a:rPr lang="fr-FR">
                <a:latin typeface="Helvetica 55 Roman"/>
              </a:rPr>
              <a:t>Tous les éléments interactifs entraînant un changement de contexte via un chargement d’URL possède une sémantique de lien &lt;</a:t>
            </a:r>
            <a:r>
              <a:rPr lang="fr-FR">
                <a:latin typeface="Courier New"/>
                <a:cs typeface="Courier New"/>
              </a:rPr>
              <a:t>a</a:t>
            </a:r>
            <a:r>
              <a:rPr lang="fr-FR">
                <a:latin typeface="Helvetica 55 Roman"/>
              </a:rPr>
              <a:t>&gt;</a:t>
            </a:r>
          </a:p>
          <a:p>
            <a:pPr marL="848995" lvl="1" indent="-283845">
              <a:buClr>
                <a:schemeClr val="bg2"/>
              </a:buClr>
              <a:buSzPct val="125000"/>
              <a:buFont typeface="Wingdings" panose="05000000000000000000" pitchFamily="2" charset="2"/>
              <a:buChar char="ü"/>
            </a:pPr>
            <a:r>
              <a:rPr lang="fr-FR">
                <a:latin typeface="Helvetica 55 Roman"/>
              </a:rPr>
              <a:t>Tous les éléments interactifs permettant le déclenchement d’une action, une validation ou une sélection possèdent une sémantique de bouton &lt;</a:t>
            </a:r>
            <a:r>
              <a:rPr lang="fr-FR" err="1">
                <a:latin typeface="Courier New"/>
                <a:cs typeface="Courier New"/>
              </a:rPr>
              <a:t>button</a:t>
            </a:r>
            <a:r>
              <a:rPr lang="fr-FR">
                <a:latin typeface="Helvetica 55 Roman"/>
              </a:rPr>
              <a:t>&gt;</a:t>
            </a:r>
          </a:p>
          <a:p>
            <a:pPr marL="285750" indent="-285750">
              <a:buClr>
                <a:schemeClr val="bg2"/>
              </a:buClr>
              <a:buSzPct val="125000"/>
              <a:buFont typeface="Wingdings" panose="05000000000000000000" pitchFamily="2" charset="2"/>
              <a:buChar char="q"/>
            </a:pPr>
            <a:endParaRPr lang="fr-FR"/>
          </a:p>
          <a:p>
            <a:pPr>
              <a:buClr>
                <a:schemeClr val="bg2"/>
              </a:buClr>
              <a:buSzPct val="125000"/>
            </a:pPr>
            <a:r>
              <a:rPr kumimoji="0" lang="fr-FR" sz="2200" b="0" i="0" u="none" strike="noStrike" kern="1200" cap="none" spc="-20" normalizeH="0" baseline="0" noProof="0">
                <a:ln>
                  <a:noFill/>
                </a:ln>
                <a:solidFill>
                  <a:srgbClr val="F16E00"/>
                </a:solidFill>
                <a:effectLst/>
                <a:uLnTx/>
                <a:uFillTx/>
                <a:latin typeface="Helvetica 75 Bold"/>
                <a:ea typeface="+mj-ea"/>
                <a:cs typeface="+mj-cs"/>
              </a:rPr>
              <a:t>Structure des titres</a:t>
            </a:r>
          </a:p>
          <a:p>
            <a:pPr marL="285750" indent="-285750">
              <a:buClr>
                <a:schemeClr val="bg2"/>
              </a:buClr>
              <a:buSzPct val="125000"/>
              <a:buFont typeface="Wingdings" panose="05000000000000000000" pitchFamily="2" charset="2"/>
              <a:buChar char="q"/>
            </a:pPr>
            <a:r>
              <a:rPr lang="fr-FR"/>
              <a:t> La structuration d’une page facilite sa compréhension et permet d’optimiser la lecture  : </a:t>
            </a:r>
          </a:p>
          <a:p>
            <a:pPr marL="881063" lvl="4" indent="-285750">
              <a:buSzPct val="125000"/>
              <a:buFont typeface="Wingdings" panose="05000000000000000000" pitchFamily="2" charset="2"/>
              <a:buChar char="ü"/>
            </a:pPr>
            <a:r>
              <a:rPr lang="fr-FR"/>
              <a:t>Le nombre de titres dépend de la densité informationnelle de la page. </a:t>
            </a:r>
          </a:p>
          <a:p>
            <a:pPr marL="881063" lvl="4" indent="-285750">
              <a:buSzPct val="125000"/>
              <a:buFont typeface="Wingdings" panose="05000000000000000000" pitchFamily="2" charset="2"/>
              <a:buChar char="ü"/>
            </a:pPr>
            <a:r>
              <a:rPr lang="fr-FR"/>
              <a:t>Ils doivent refléter totalement le contenu de la page </a:t>
            </a:r>
          </a:p>
          <a:p>
            <a:pPr marL="881063" lvl="4" indent="-285750">
              <a:buSzPct val="125000"/>
              <a:buFont typeface="Wingdings" panose="05000000000000000000" pitchFamily="2" charset="2"/>
              <a:buChar char="ü"/>
            </a:pPr>
            <a:r>
              <a:rPr lang="fr-FR"/>
              <a:t>Et refléter le contenu qu’ils précédent</a:t>
            </a:r>
          </a:p>
          <a:p>
            <a:pPr marL="881063" lvl="4" indent="-285750">
              <a:buSzPct val="125000"/>
              <a:buFont typeface="Wingdings" panose="05000000000000000000" pitchFamily="2" charset="2"/>
              <a:buChar char="ü"/>
            </a:pPr>
            <a:r>
              <a:rPr lang="fr-FR"/>
              <a:t>Être hiérarchisés, uniques et explicites (navigation au lecteur d’écran)</a:t>
            </a:r>
          </a:p>
          <a:p>
            <a:pPr marL="177800" lvl="4" indent="0">
              <a:buSzPct val="125000"/>
              <a:buNone/>
            </a:pPr>
            <a:endParaRPr lang="fr-FR"/>
          </a:p>
          <a:p>
            <a:pPr marL="177800" lvl="4" indent="0">
              <a:buSzPct val="125000"/>
              <a:buNone/>
            </a:pPr>
            <a:r>
              <a:rPr lang="fr-FR"/>
              <a:t>Note : on peut cacher visuellement des titres pour ne les exposer qu’aux aides techniques</a:t>
            </a:r>
          </a:p>
          <a:p>
            <a:pPr marL="285750" indent="-285750">
              <a:buClr>
                <a:schemeClr val="bg2"/>
              </a:buClr>
              <a:buSzPct val="125000"/>
              <a:buFont typeface="Wingdings" panose="05000000000000000000" pitchFamily="2" charset="2"/>
              <a:buChar char="q"/>
            </a:pPr>
            <a:endParaRPr lang="fr-FR">
              <a:latin typeface="Courier New"/>
              <a:cs typeface="Courier New"/>
            </a:endParaRPr>
          </a:p>
          <a:p>
            <a:pPr marL="285750" indent="-285750">
              <a:buClr>
                <a:schemeClr val="bg2"/>
              </a:buClr>
              <a:buSzPct val="125000"/>
              <a:buFont typeface="Wingdings" panose="05000000000000000000" pitchFamily="2" charset="2"/>
              <a:buChar char="q"/>
            </a:pPr>
            <a:endParaRPr lang="fr-F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solidFill>
                  <a:srgbClr val="F16E00"/>
                </a:solidFill>
              </a:rPr>
              <a:t>Sémantique du contenu</a:t>
            </a:r>
            <a:br>
              <a:rPr lang="fr-FR" sz="2200">
                <a:solidFill>
                  <a:srgbClr val="F16E00"/>
                </a:solidFill>
              </a:rPr>
            </a:br>
            <a:endParaRPr lang="fr-FR" sz="2200"/>
          </a:p>
        </p:txBody>
      </p:sp>
      <p:sp>
        <p:nvSpPr>
          <p:cNvPr id="5" name="Ellipse 4">
            <a:extLst>
              <a:ext uri="{FF2B5EF4-FFF2-40B4-BE49-F238E27FC236}">
                <a16:creationId xmlns:a16="http://schemas.microsoft.com/office/drawing/2014/main" id="{B233C666-E21F-E0B9-4FAB-6AE2D95748B7}"/>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70708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134938"/>
            <a:ext cx="8515350" cy="743744"/>
          </a:xfrm>
        </p:spPr>
        <p:txBody>
          <a:bodyPr/>
          <a:lstStyle/>
          <a:p>
            <a:r>
              <a:rPr lang="fr-FR" sz="2200"/>
              <a:t>10 minutes – Sémantique et titre de rubrique</a:t>
            </a:r>
          </a:p>
        </p:txBody>
      </p:sp>
      <p:grpSp>
        <p:nvGrpSpPr>
          <p:cNvPr id="10" name="Groupe 9">
            <a:extLst>
              <a:ext uri="{FF2B5EF4-FFF2-40B4-BE49-F238E27FC236}">
                <a16:creationId xmlns:a16="http://schemas.microsoft.com/office/drawing/2014/main" id="{9D27820A-F43C-4B43-758A-B0185B41B927}"/>
              </a:ext>
            </a:extLst>
          </p:cNvPr>
          <p:cNvGrpSpPr/>
          <p:nvPr/>
        </p:nvGrpSpPr>
        <p:grpSpPr>
          <a:xfrm>
            <a:off x="2076781" y="501500"/>
            <a:ext cx="2930957" cy="4640094"/>
            <a:chOff x="3285305" y="179555"/>
            <a:chExt cx="1953471" cy="3571710"/>
          </a:xfrm>
        </p:grpSpPr>
        <p:grpSp>
          <p:nvGrpSpPr>
            <p:cNvPr id="11" name="Groupe 10">
              <a:extLst>
                <a:ext uri="{FF2B5EF4-FFF2-40B4-BE49-F238E27FC236}">
                  <a16:creationId xmlns:a16="http://schemas.microsoft.com/office/drawing/2014/main" id="{6A580401-8653-2118-A7F4-D9F39362C033}"/>
                </a:ext>
              </a:extLst>
            </p:cNvPr>
            <p:cNvGrpSpPr/>
            <p:nvPr/>
          </p:nvGrpSpPr>
          <p:grpSpPr>
            <a:xfrm>
              <a:off x="3285305" y="179555"/>
              <a:ext cx="1953471" cy="2397138"/>
              <a:chOff x="3496833" y="129038"/>
              <a:chExt cx="1953471" cy="2397138"/>
            </a:xfrm>
          </p:grpSpPr>
          <p:pic>
            <p:nvPicPr>
              <p:cNvPr id="13" name="Image 12">
                <a:extLst>
                  <a:ext uri="{FF2B5EF4-FFF2-40B4-BE49-F238E27FC236}">
                    <a16:creationId xmlns:a16="http://schemas.microsoft.com/office/drawing/2014/main" id="{0CD1BA89-A183-244F-7C51-E8E1E5B58A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833" y="466096"/>
                <a:ext cx="1953471" cy="2060080"/>
              </a:xfrm>
              <a:prstGeom prst="rect">
                <a:avLst/>
              </a:prstGeom>
            </p:spPr>
          </p:pic>
          <p:pic>
            <p:nvPicPr>
              <p:cNvPr id="14" name="Image 13">
                <a:extLst>
                  <a:ext uri="{FF2B5EF4-FFF2-40B4-BE49-F238E27FC236}">
                    <a16:creationId xmlns:a16="http://schemas.microsoft.com/office/drawing/2014/main" id="{2E3A6A41-ABD4-D46C-CF86-213481B304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15" name="Rectangle 14">
                <a:extLst>
                  <a:ext uri="{FF2B5EF4-FFF2-40B4-BE49-F238E27FC236}">
                    <a16:creationId xmlns:a16="http://schemas.microsoft.com/office/drawing/2014/main" id="{7EBCE728-D80E-AC0F-F364-151C6070927C}"/>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2" name="Image 11">
              <a:extLst>
                <a:ext uri="{FF2B5EF4-FFF2-40B4-BE49-F238E27FC236}">
                  <a16:creationId xmlns:a16="http://schemas.microsoft.com/office/drawing/2014/main" id="{BD88FBF5-C613-8398-CE1F-01C2C86569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grpSp>
        <p:nvGrpSpPr>
          <p:cNvPr id="16" name="Groupe 15">
            <a:extLst>
              <a:ext uri="{FF2B5EF4-FFF2-40B4-BE49-F238E27FC236}">
                <a16:creationId xmlns:a16="http://schemas.microsoft.com/office/drawing/2014/main" id="{F61CC3EC-7F7F-1F95-DD89-BE2883AA9315}"/>
              </a:ext>
            </a:extLst>
          </p:cNvPr>
          <p:cNvGrpSpPr/>
          <p:nvPr/>
        </p:nvGrpSpPr>
        <p:grpSpPr>
          <a:xfrm>
            <a:off x="6009262" y="504041"/>
            <a:ext cx="2559428" cy="4637553"/>
            <a:chOff x="6702682" y="179555"/>
            <a:chExt cx="1949828" cy="4072404"/>
          </a:xfrm>
        </p:grpSpPr>
        <p:pic>
          <p:nvPicPr>
            <p:cNvPr id="17" name="Image 16">
              <a:extLst>
                <a:ext uri="{FF2B5EF4-FFF2-40B4-BE49-F238E27FC236}">
                  <a16:creationId xmlns:a16="http://schemas.microsoft.com/office/drawing/2014/main" id="{53D2EF9E-39F5-8D07-2094-CEFC302658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18" name="Image 17">
              <a:extLst>
                <a:ext uri="{FF2B5EF4-FFF2-40B4-BE49-F238E27FC236}">
                  <a16:creationId xmlns:a16="http://schemas.microsoft.com/office/drawing/2014/main" id="{9352FF86-C693-00A7-C3AA-777DC86E805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19" name="Image 18">
              <a:extLst>
                <a:ext uri="{FF2B5EF4-FFF2-40B4-BE49-F238E27FC236}">
                  <a16:creationId xmlns:a16="http://schemas.microsoft.com/office/drawing/2014/main" id="{0F3F804B-2EA3-D65E-8DFE-456B5252B4E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3" name="ZoneTexte 2">
            <a:extLst>
              <a:ext uri="{FF2B5EF4-FFF2-40B4-BE49-F238E27FC236}">
                <a16:creationId xmlns:a16="http://schemas.microsoft.com/office/drawing/2014/main" id="{2A455BCB-25FD-7DC2-21EB-2B90A492824A}"/>
              </a:ext>
            </a:extLst>
          </p:cNvPr>
          <p:cNvSpPr txBox="1"/>
          <p:nvPr/>
        </p:nvSpPr>
        <p:spPr>
          <a:xfrm>
            <a:off x="2141999" y="771792"/>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sp>
        <p:nvSpPr>
          <p:cNvPr id="5" name="Rectangle : coins arrondis 4">
            <a:extLst>
              <a:ext uri="{FF2B5EF4-FFF2-40B4-BE49-F238E27FC236}">
                <a16:creationId xmlns:a16="http://schemas.microsoft.com/office/drawing/2014/main" id="{FEBFCA93-1EAB-898E-32F3-A1C3271645DF}"/>
              </a:ext>
            </a:extLst>
          </p:cNvPr>
          <p:cNvSpPr/>
          <p:nvPr/>
        </p:nvSpPr>
        <p:spPr>
          <a:xfrm>
            <a:off x="306778" y="2020006"/>
            <a:ext cx="888049" cy="294302"/>
          </a:xfrm>
          <a:prstGeom prst="roundRect">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non ordonnée</a:t>
            </a:r>
          </a:p>
        </p:txBody>
      </p:sp>
      <p:sp>
        <p:nvSpPr>
          <p:cNvPr id="7" name="Rectangle : coins arrondis 6">
            <a:extLst>
              <a:ext uri="{FF2B5EF4-FFF2-40B4-BE49-F238E27FC236}">
                <a16:creationId xmlns:a16="http://schemas.microsoft.com/office/drawing/2014/main" id="{3875C5AC-0F5D-0619-6480-4629966211A1}"/>
              </a:ext>
            </a:extLst>
          </p:cNvPr>
          <p:cNvSpPr/>
          <p:nvPr/>
        </p:nvSpPr>
        <p:spPr>
          <a:xfrm>
            <a:off x="302267" y="2447578"/>
            <a:ext cx="888049" cy="294302"/>
          </a:xfrm>
          <a:prstGeom prst="roundRect">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ordonnée</a:t>
            </a:r>
          </a:p>
        </p:txBody>
      </p:sp>
      <p:sp>
        <p:nvSpPr>
          <p:cNvPr id="8" name="Rectangle : coins arrondis 7">
            <a:extLst>
              <a:ext uri="{FF2B5EF4-FFF2-40B4-BE49-F238E27FC236}">
                <a16:creationId xmlns:a16="http://schemas.microsoft.com/office/drawing/2014/main" id="{5A44B653-5812-8B4F-124E-AEFF393CBB59}"/>
              </a:ext>
            </a:extLst>
          </p:cNvPr>
          <p:cNvSpPr/>
          <p:nvPr/>
        </p:nvSpPr>
        <p:spPr>
          <a:xfrm>
            <a:off x="342610" y="1364188"/>
            <a:ext cx="796608" cy="195597"/>
          </a:xfrm>
          <a:prstGeom prst="roundRect">
            <a:avLst/>
          </a:prstGeom>
          <a:solidFill>
            <a:schemeClr val="bg1">
              <a:lumMod val="75000"/>
            </a:schemeClr>
          </a:solidFill>
          <a:ln>
            <a:solidFill>
              <a:srgbClr val="BFBFB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citations</a:t>
            </a:r>
          </a:p>
        </p:txBody>
      </p:sp>
      <p:sp>
        <p:nvSpPr>
          <p:cNvPr id="21" name="ZoneTexte 20">
            <a:extLst>
              <a:ext uri="{FF2B5EF4-FFF2-40B4-BE49-F238E27FC236}">
                <a16:creationId xmlns:a16="http://schemas.microsoft.com/office/drawing/2014/main" id="{A330A70F-7AFE-A10B-5CD5-546E67C9BB05}"/>
              </a:ext>
            </a:extLst>
          </p:cNvPr>
          <p:cNvSpPr txBox="1"/>
          <p:nvPr/>
        </p:nvSpPr>
        <p:spPr>
          <a:xfrm>
            <a:off x="358418" y="3540013"/>
            <a:ext cx="657751" cy="153233"/>
          </a:xfrm>
          <a:prstGeom prst="roundRect">
            <a:avLst/>
          </a:prstGeom>
          <a:solidFill>
            <a:srgbClr val="2C2071"/>
          </a:solidFill>
        </p:spPr>
        <p:txBody>
          <a:bodyPr wrap="square" lIns="0" tIns="0" rIns="0" bIns="0" rtlCol="0">
            <a:spAutoFit/>
          </a:bodyPr>
          <a:lstStyle/>
          <a:p>
            <a:r>
              <a:rPr lang="fr-FR" sz="900">
                <a:solidFill>
                  <a:schemeClr val="bg1"/>
                </a:solidFill>
                <a:latin typeface="Courier New" panose="02070309020205020404" pitchFamily="49" charset="0"/>
                <a:cs typeface="Courier New" panose="02070309020205020404" pitchFamily="49" charset="0"/>
              </a:rPr>
              <a:t>Titre H..</a:t>
            </a:r>
          </a:p>
        </p:txBody>
      </p:sp>
      <p:sp>
        <p:nvSpPr>
          <p:cNvPr id="22" name="Rectangle : coins arrondis 21">
            <a:extLst>
              <a:ext uri="{FF2B5EF4-FFF2-40B4-BE49-F238E27FC236}">
                <a16:creationId xmlns:a16="http://schemas.microsoft.com/office/drawing/2014/main" id="{FEE938F8-41AE-F5FD-D6C8-824343C684C2}"/>
              </a:ext>
            </a:extLst>
          </p:cNvPr>
          <p:cNvSpPr/>
          <p:nvPr/>
        </p:nvSpPr>
        <p:spPr>
          <a:xfrm>
            <a:off x="397898" y="2850890"/>
            <a:ext cx="578789" cy="1955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tx1"/>
                </a:solidFill>
                <a:latin typeface="Courier New" panose="02070309020205020404" pitchFamily="49" charset="0"/>
                <a:cs typeface="Courier New" panose="02070309020205020404" pitchFamily="49" charset="0"/>
              </a:rPr>
              <a:t>Lien</a:t>
            </a:r>
          </a:p>
        </p:txBody>
      </p:sp>
      <p:sp>
        <p:nvSpPr>
          <p:cNvPr id="23" name="Rectangle : coins arrondis 22">
            <a:extLst>
              <a:ext uri="{FF2B5EF4-FFF2-40B4-BE49-F238E27FC236}">
                <a16:creationId xmlns:a16="http://schemas.microsoft.com/office/drawing/2014/main" id="{618B7AD2-425D-7341-51F7-41475AC833CB}"/>
              </a:ext>
            </a:extLst>
          </p:cNvPr>
          <p:cNvSpPr/>
          <p:nvPr/>
        </p:nvSpPr>
        <p:spPr>
          <a:xfrm>
            <a:off x="397900" y="3155498"/>
            <a:ext cx="578789" cy="263525"/>
          </a:xfrm>
          <a:prstGeom prst="roundRect">
            <a:avLst/>
          </a:prstGeom>
          <a:solidFill>
            <a:srgbClr val="237EA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Courier New" panose="02070309020205020404" pitchFamily="49" charset="0"/>
                <a:cs typeface="Courier New" panose="02070309020205020404" pitchFamily="49" charset="0"/>
              </a:rPr>
              <a:t>Bouton</a:t>
            </a:r>
          </a:p>
        </p:txBody>
      </p:sp>
      <p:sp>
        <p:nvSpPr>
          <p:cNvPr id="24" name="Rectangle : coins arrondis 23">
            <a:extLst>
              <a:ext uri="{FF2B5EF4-FFF2-40B4-BE49-F238E27FC236}">
                <a16:creationId xmlns:a16="http://schemas.microsoft.com/office/drawing/2014/main" id="{44E76FCB-D746-CE38-8351-5BD6149F1AA9}"/>
              </a:ext>
            </a:extLst>
          </p:cNvPr>
          <p:cNvSpPr/>
          <p:nvPr/>
        </p:nvSpPr>
        <p:spPr>
          <a:xfrm>
            <a:off x="323499" y="1678520"/>
            <a:ext cx="796608" cy="195597"/>
          </a:xfrm>
          <a:prstGeom prst="roundRect">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25" name="Ellipse 24">
            <a:extLst>
              <a:ext uri="{FF2B5EF4-FFF2-40B4-BE49-F238E27FC236}">
                <a16:creationId xmlns:a16="http://schemas.microsoft.com/office/drawing/2014/main" id="{E16FB072-DBF3-425D-AB5B-7261DAB12ACF}"/>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30" name="ZoneTexte 29">
            <a:extLst>
              <a:ext uri="{FF2B5EF4-FFF2-40B4-BE49-F238E27FC236}">
                <a16:creationId xmlns:a16="http://schemas.microsoft.com/office/drawing/2014/main" id="{72739725-2438-F67D-5AEB-7C8736A7BD5A}"/>
              </a:ext>
            </a:extLst>
          </p:cNvPr>
          <p:cNvSpPr txBox="1"/>
          <p:nvPr/>
        </p:nvSpPr>
        <p:spPr>
          <a:xfrm>
            <a:off x="6894974" y="5050471"/>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sp>
        <p:nvSpPr>
          <p:cNvPr id="4" name="Ellipse 3">
            <a:extLst>
              <a:ext uri="{FF2B5EF4-FFF2-40B4-BE49-F238E27FC236}">
                <a16:creationId xmlns:a16="http://schemas.microsoft.com/office/drawing/2014/main" id="{6449EA7B-74D8-F646-DE28-CA1C5B1135FA}"/>
              </a:ext>
            </a:extLst>
          </p:cNvPr>
          <p:cNvSpPr/>
          <p:nvPr/>
        </p:nvSpPr>
        <p:spPr>
          <a:xfrm>
            <a:off x="8738420" y="4931440"/>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772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246552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127794"/>
            <a:ext cx="8515350" cy="743744"/>
          </a:xfrm>
        </p:spPr>
        <p:txBody>
          <a:bodyPr/>
          <a:lstStyle/>
          <a:p>
            <a:r>
              <a:rPr lang="fr-FR" sz="2200"/>
              <a:t>Correction – Sémantique et titre de rubriques</a:t>
            </a:r>
          </a:p>
        </p:txBody>
      </p:sp>
      <p:grpSp>
        <p:nvGrpSpPr>
          <p:cNvPr id="25" name="Groupe 24">
            <a:extLst>
              <a:ext uri="{FF2B5EF4-FFF2-40B4-BE49-F238E27FC236}">
                <a16:creationId xmlns:a16="http://schemas.microsoft.com/office/drawing/2014/main" id="{645BEF1A-F80A-6241-9CFA-89E3E9B7FCD8}"/>
              </a:ext>
            </a:extLst>
          </p:cNvPr>
          <p:cNvGrpSpPr/>
          <p:nvPr/>
        </p:nvGrpSpPr>
        <p:grpSpPr>
          <a:xfrm>
            <a:off x="1236370" y="498970"/>
            <a:ext cx="2481268" cy="4430544"/>
            <a:chOff x="3284532" y="179555"/>
            <a:chExt cx="1954245" cy="3571710"/>
          </a:xfrm>
        </p:grpSpPr>
        <p:grpSp>
          <p:nvGrpSpPr>
            <p:cNvPr id="3" name="Groupe 2">
              <a:extLst>
                <a:ext uri="{FF2B5EF4-FFF2-40B4-BE49-F238E27FC236}">
                  <a16:creationId xmlns:a16="http://schemas.microsoft.com/office/drawing/2014/main" id="{DFF6836F-7BB2-9EE5-8F13-79713FF1A608}"/>
                </a:ext>
              </a:extLst>
            </p:cNvPr>
            <p:cNvGrpSpPr/>
            <p:nvPr/>
          </p:nvGrpSpPr>
          <p:grpSpPr>
            <a:xfrm>
              <a:off x="3284532" y="179555"/>
              <a:ext cx="1954245" cy="2392195"/>
              <a:chOff x="3496060" y="129038"/>
              <a:chExt cx="1954245" cy="2392195"/>
            </a:xfrm>
          </p:grpSpPr>
          <p:pic>
            <p:nvPicPr>
              <p:cNvPr id="6" name="Image 5">
                <a:extLst>
                  <a:ext uri="{FF2B5EF4-FFF2-40B4-BE49-F238E27FC236}">
                    <a16:creationId xmlns:a16="http://schemas.microsoft.com/office/drawing/2014/main" id="{B048BFB3-0F3F-1DCB-805D-F9176A74FA2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060" y="461153"/>
                <a:ext cx="1954245" cy="2060080"/>
              </a:xfrm>
              <a:prstGeom prst="rect">
                <a:avLst/>
              </a:prstGeom>
            </p:spPr>
          </p:pic>
          <p:pic>
            <p:nvPicPr>
              <p:cNvPr id="8" name="Image 7">
                <a:extLst>
                  <a:ext uri="{FF2B5EF4-FFF2-40B4-BE49-F238E27FC236}">
                    <a16:creationId xmlns:a16="http://schemas.microsoft.com/office/drawing/2014/main" id="{4B074DC1-373F-4F2E-30E2-03171E32D89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9" name="Rectangle 8">
                <a:extLst>
                  <a:ext uri="{FF2B5EF4-FFF2-40B4-BE49-F238E27FC236}">
                    <a16:creationId xmlns:a16="http://schemas.microsoft.com/office/drawing/2014/main" id="{460A420C-38BE-47B3-DA9F-B5A9DA9C99A8}"/>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4" name="Image 13">
              <a:extLst>
                <a:ext uri="{FF2B5EF4-FFF2-40B4-BE49-F238E27FC236}">
                  <a16:creationId xmlns:a16="http://schemas.microsoft.com/office/drawing/2014/main" id="{6484335D-168C-A8A7-E9D7-5D60202B8E4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sp>
        <p:nvSpPr>
          <p:cNvPr id="11" name="ZoneTexte 10">
            <a:extLst>
              <a:ext uri="{FF2B5EF4-FFF2-40B4-BE49-F238E27FC236}">
                <a16:creationId xmlns:a16="http://schemas.microsoft.com/office/drawing/2014/main" id="{EC0A2605-C0D7-7825-B198-1723298FF9DD}"/>
              </a:ext>
            </a:extLst>
          </p:cNvPr>
          <p:cNvSpPr txBox="1"/>
          <p:nvPr/>
        </p:nvSpPr>
        <p:spPr>
          <a:xfrm>
            <a:off x="1408993" y="657681"/>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pic>
        <p:nvPicPr>
          <p:cNvPr id="30" name="Image 29">
            <a:extLst>
              <a:ext uri="{FF2B5EF4-FFF2-40B4-BE49-F238E27FC236}">
                <a16:creationId xmlns:a16="http://schemas.microsoft.com/office/drawing/2014/main" id="{9A0201B8-1923-1C13-5044-4D43EA85EF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717" y="637996"/>
            <a:ext cx="397851" cy="294301"/>
          </a:xfrm>
          <a:prstGeom prst="rect">
            <a:avLst/>
          </a:prstGeom>
        </p:spPr>
      </p:pic>
      <p:sp>
        <p:nvSpPr>
          <p:cNvPr id="33" name="Bulle narrative : rectangle à coins arrondis 32">
            <a:extLst>
              <a:ext uri="{FF2B5EF4-FFF2-40B4-BE49-F238E27FC236}">
                <a16:creationId xmlns:a16="http://schemas.microsoft.com/office/drawing/2014/main" id="{3736CF8A-9726-28E4-1C5D-D6704A9BE7A6}"/>
              </a:ext>
            </a:extLst>
          </p:cNvPr>
          <p:cNvSpPr/>
          <p:nvPr/>
        </p:nvSpPr>
        <p:spPr>
          <a:xfrm>
            <a:off x="197051" y="2534720"/>
            <a:ext cx="888049" cy="294302"/>
          </a:xfrm>
          <a:prstGeom prst="wedgeRoundRectCallout">
            <a:avLst>
              <a:gd name="adj1" fmla="val 61706"/>
              <a:gd name="adj2" fmla="val -21519"/>
              <a:gd name="adj3" fmla="val 16667"/>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non ordonnée</a:t>
            </a:r>
          </a:p>
        </p:txBody>
      </p:sp>
      <p:sp>
        <p:nvSpPr>
          <p:cNvPr id="41" name="Bulle narrative : rectangle à coins arrondis 40">
            <a:extLst>
              <a:ext uri="{FF2B5EF4-FFF2-40B4-BE49-F238E27FC236}">
                <a16:creationId xmlns:a16="http://schemas.microsoft.com/office/drawing/2014/main" id="{60420ED5-B60A-1CD7-8D44-F5C5494F67B2}"/>
              </a:ext>
            </a:extLst>
          </p:cNvPr>
          <p:cNvSpPr/>
          <p:nvPr/>
        </p:nvSpPr>
        <p:spPr>
          <a:xfrm>
            <a:off x="391234" y="1546993"/>
            <a:ext cx="796608" cy="195597"/>
          </a:xfrm>
          <a:prstGeom prst="wedgeRoundRectCallout">
            <a:avLst>
              <a:gd name="adj1" fmla="val 61706"/>
              <a:gd name="adj2" fmla="val -21519"/>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42" name="Bulle narrative : rectangle à coins arrondis 41">
            <a:extLst>
              <a:ext uri="{FF2B5EF4-FFF2-40B4-BE49-F238E27FC236}">
                <a16:creationId xmlns:a16="http://schemas.microsoft.com/office/drawing/2014/main" id="{571775A2-2D09-3E6C-A2E4-1F266908F870}"/>
              </a:ext>
            </a:extLst>
          </p:cNvPr>
          <p:cNvSpPr/>
          <p:nvPr/>
        </p:nvSpPr>
        <p:spPr>
          <a:xfrm>
            <a:off x="3966774" y="1163867"/>
            <a:ext cx="796608" cy="195597"/>
          </a:xfrm>
          <a:prstGeom prst="wedgeRoundRectCallout">
            <a:avLst>
              <a:gd name="adj1" fmla="val -89430"/>
              <a:gd name="adj2" fmla="val 25230"/>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43" name="Bulle narrative : rectangle à coins arrondis 42">
            <a:extLst>
              <a:ext uri="{FF2B5EF4-FFF2-40B4-BE49-F238E27FC236}">
                <a16:creationId xmlns:a16="http://schemas.microsoft.com/office/drawing/2014/main" id="{70B4E4D4-23A8-E09A-0591-D2DDEAD46661}"/>
              </a:ext>
            </a:extLst>
          </p:cNvPr>
          <p:cNvSpPr/>
          <p:nvPr/>
        </p:nvSpPr>
        <p:spPr>
          <a:xfrm>
            <a:off x="4042974" y="3012987"/>
            <a:ext cx="796608" cy="195597"/>
          </a:xfrm>
          <a:prstGeom prst="wedgeRoundRectCallout">
            <a:avLst>
              <a:gd name="adj1" fmla="val -89430"/>
              <a:gd name="adj2" fmla="val 25230"/>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pic>
        <p:nvPicPr>
          <p:cNvPr id="45" name="Image 44">
            <a:extLst>
              <a:ext uri="{FF2B5EF4-FFF2-40B4-BE49-F238E27FC236}">
                <a16:creationId xmlns:a16="http://schemas.microsoft.com/office/drawing/2014/main" id="{4CD3C522-6787-CC90-4844-CECD71D66E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267" y="3886752"/>
            <a:ext cx="418219" cy="294302"/>
          </a:xfrm>
          <a:prstGeom prst="rect">
            <a:avLst/>
          </a:prstGeom>
        </p:spPr>
      </p:pic>
      <p:pic>
        <p:nvPicPr>
          <p:cNvPr id="47" name="Image 46">
            <a:extLst>
              <a:ext uri="{FF2B5EF4-FFF2-40B4-BE49-F238E27FC236}">
                <a16:creationId xmlns:a16="http://schemas.microsoft.com/office/drawing/2014/main" id="{266D2018-C6F2-E4AE-6EBB-FBD2B5B69A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11288" y="3922712"/>
            <a:ext cx="436955" cy="302092"/>
          </a:xfrm>
          <a:prstGeom prst="rect">
            <a:avLst/>
          </a:prstGeom>
        </p:spPr>
      </p:pic>
      <p:sp>
        <p:nvSpPr>
          <p:cNvPr id="50" name="Bulle narrative : rectangle à coins arrondis 49">
            <a:extLst>
              <a:ext uri="{FF2B5EF4-FFF2-40B4-BE49-F238E27FC236}">
                <a16:creationId xmlns:a16="http://schemas.microsoft.com/office/drawing/2014/main" id="{189C8E10-D160-6595-40AB-9E4617187423}"/>
              </a:ext>
            </a:extLst>
          </p:cNvPr>
          <p:cNvSpPr/>
          <p:nvPr/>
        </p:nvSpPr>
        <p:spPr>
          <a:xfrm>
            <a:off x="307542" y="4272628"/>
            <a:ext cx="796608" cy="195597"/>
          </a:xfrm>
          <a:prstGeom prst="wedgeRoundRectCallout">
            <a:avLst>
              <a:gd name="adj1" fmla="val 61706"/>
              <a:gd name="adj2" fmla="val -21519"/>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51" name="Bulle narrative : rectangle à coins arrondis 50">
            <a:extLst>
              <a:ext uri="{FF2B5EF4-FFF2-40B4-BE49-F238E27FC236}">
                <a16:creationId xmlns:a16="http://schemas.microsoft.com/office/drawing/2014/main" id="{CA2A76E9-E060-85CA-467E-0E684A252DBC}"/>
              </a:ext>
            </a:extLst>
          </p:cNvPr>
          <p:cNvSpPr/>
          <p:nvPr/>
        </p:nvSpPr>
        <p:spPr>
          <a:xfrm>
            <a:off x="3871524" y="4375649"/>
            <a:ext cx="796608" cy="195597"/>
          </a:xfrm>
          <a:prstGeom prst="wedgeRoundRectCallout">
            <a:avLst>
              <a:gd name="adj1" fmla="val -66472"/>
              <a:gd name="adj2" fmla="val -25415"/>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err="1">
                <a:solidFill>
                  <a:srgbClr val="000000"/>
                </a:solidFill>
                <a:latin typeface="Courier New" panose="02070309020205020404" pitchFamily="49" charset="0"/>
                <a:cs typeface="Courier New" panose="02070309020205020404" pitchFamily="49" charset="0"/>
              </a:rPr>
              <a:t>Paragraph</a:t>
            </a:r>
            <a:endParaRPr lang="fr-FR" sz="800">
              <a:solidFill>
                <a:srgbClr val="000000"/>
              </a:solidFill>
              <a:latin typeface="Courier New" panose="02070309020205020404" pitchFamily="49" charset="0"/>
              <a:cs typeface="Courier New" panose="02070309020205020404" pitchFamily="49" charset="0"/>
            </a:endParaRPr>
          </a:p>
        </p:txBody>
      </p:sp>
      <p:sp>
        <p:nvSpPr>
          <p:cNvPr id="52" name="Bulle narrative : rectangle à coins arrondis 51">
            <a:extLst>
              <a:ext uri="{FF2B5EF4-FFF2-40B4-BE49-F238E27FC236}">
                <a16:creationId xmlns:a16="http://schemas.microsoft.com/office/drawing/2014/main" id="{0D4736D8-71F4-030B-448F-388FB9246E16}"/>
              </a:ext>
            </a:extLst>
          </p:cNvPr>
          <p:cNvSpPr/>
          <p:nvPr/>
        </p:nvSpPr>
        <p:spPr>
          <a:xfrm>
            <a:off x="5038292" y="1494733"/>
            <a:ext cx="888049" cy="294302"/>
          </a:xfrm>
          <a:prstGeom prst="wedgeRoundRectCallout">
            <a:avLst>
              <a:gd name="adj1" fmla="val 61706"/>
              <a:gd name="adj2" fmla="val -21519"/>
              <a:gd name="adj3" fmla="val 16667"/>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ordonnée</a:t>
            </a:r>
          </a:p>
        </p:txBody>
      </p:sp>
      <p:grpSp>
        <p:nvGrpSpPr>
          <p:cNvPr id="21" name="Groupe 20">
            <a:extLst>
              <a:ext uri="{FF2B5EF4-FFF2-40B4-BE49-F238E27FC236}">
                <a16:creationId xmlns:a16="http://schemas.microsoft.com/office/drawing/2014/main" id="{2B608FC1-CA1D-6520-8621-868FCDCEA1F7}"/>
              </a:ext>
            </a:extLst>
          </p:cNvPr>
          <p:cNvGrpSpPr/>
          <p:nvPr/>
        </p:nvGrpSpPr>
        <p:grpSpPr>
          <a:xfrm>
            <a:off x="6047361" y="462131"/>
            <a:ext cx="2510753" cy="4572841"/>
            <a:chOff x="6047361" y="462131"/>
            <a:chExt cx="2510753" cy="4572841"/>
          </a:xfrm>
        </p:grpSpPr>
        <p:grpSp>
          <p:nvGrpSpPr>
            <p:cNvPr id="26" name="Groupe 25">
              <a:extLst>
                <a:ext uri="{FF2B5EF4-FFF2-40B4-BE49-F238E27FC236}">
                  <a16:creationId xmlns:a16="http://schemas.microsoft.com/office/drawing/2014/main" id="{06EB073A-11DE-B6F6-0425-605BA33606F4}"/>
                </a:ext>
              </a:extLst>
            </p:cNvPr>
            <p:cNvGrpSpPr/>
            <p:nvPr/>
          </p:nvGrpSpPr>
          <p:grpSpPr>
            <a:xfrm>
              <a:off x="6047361" y="462131"/>
              <a:ext cx="2508628" cy="4466105"/>
              <a:chOff x="6702682" y="179555"/>
              <a:chExt cx="1949828" cy="4072404"/>
            </a:xfrm>
          </p:grpSpPr>
          <p:pic>
            <p:nvPicPr>
              <p:cNvPr id="16" name="Image 15">
                <a:extLst>
                  <a:ext uri="{FF2B5EF4-FFF2-40B4-BE49-F238E27FC236}">
                    <a16:creationId xmlns:a16="http://schemas.microsoft.com/office/drawing/2014/main" id="{A6AE3033-62D2-77A4-4C92-D3B9B06F04F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22" name="Image 21">
                <a:extLst>
                  <a:ext uri="{FF2B5EF4-FFF2-40B4-BE49-F238E27FC236}">
                    <a16:creationId xmlns:a16="http://schemas.microsoft.com/office/drawing/2014/main" id="{B6625C85-82C1-3EEE-2A27-44408656F0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24" name="Image 23">
                <a:extLst>
                  <a:ext uri="{FF2B5EF4-FFF2-40B4-BE49-F238E27FC236}">
                    <a16:creationId xmlns:a16="http://schemas.microsoft.com/office/drawing/2014/main" id="{277CF6E7-8D24-65D4-8D4A-8D551A0CE37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20" name="Rectangle 19">
              <a:extLst>
                <a:ext uri="{FF2B5EF4-FFF2-40B4-BE49-F238E27FC236}">
                  <a16:creationId xmlns:a16="http://schemas.microsoft.com/office/drawing/2014/main" id="{DA3E9E6D-1258-127F-6FD0-444D7A09B6E1}"/>
                </a:ext>
              </a:extLst>
            </p:cNvPr>
            <p:cNvSpPr/>
            <p:nvPr/>
          </p:nvSpPr>
          <p:spPr>
            <a:xfrm>
              <a:off x="6077956" y="4846499"/>
              <a:ext cx="2480158" cy="1884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sp>
        <p:nvSpPr>
          <p:cNvPr id="53" name="Bulle narrative : rectangle à coins arrondis 52">
            <a:extLst>
              <a:ext uri="{FF2B5EF4-FFF2-40B4-BE49-F238E27FC236}">
                <a16:creationId xmlns:a16="http://schemas.microsoft.com/office/drawing/2014/main" id="{18977136-614D-4D2C-FBBA-05492FCC44A8}"/>
              </a:ext>
            </a:extLst>
          </p:cNvPr>
          <p:cNvSpPr/>
          <p:nvPr/>
        </p:nvSpPr>
        <p:spPr>
          <a:xfrm>
            <a:off x="5085963" y="610783"/>
            <a:ext cx="796608" cy="195597"/>
          </a:xfrm>
          <a:prstGeom prst="wedgeRoundRectCallout">
            <a:avLst>
              <a:gd name="adj1" fmla="val 69358"/>
              <a:gd name="adj2" fmla="val -37102"/>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54" name="Bulle narrative : rectangle à coins arrondis 53">
            <a:extLst>
              <a:ext uri="{FF2B5EF4-FFF2-40B4-BE49-F238E27FC236}">
                <a16:creationId xmlns:a16="http://schemas.microsoft.com/office/drawing/2014/main" id="{23C9049A-B1E6-66F5-7301-611D453F84D5}"/>
              </a:ext>
            </a:extLst>
          </p:cNvPr>
          <p:cNvSpPr/>
          <p:nvPr/>
        </p:nvSpPr>
        <p:spPr>
          <a:xfrm>
            <a:off x="7926429" y="4902319"/>
            <a:ext cx="796608" cy="195597"/>
          </a:xfrm>
          <a:prstGeom prst="wedgeRoundRectCallout">
            <a:avLst>
              <a:gd name="adj1" fmla="val -21515"/>
              <a:gd name="adj2" fmla="val -216307"/>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65" name="Bulle narrative : rectangle à coins arrondis 64">
            <a:extLst>
              <a:ext uri="{FF2B5EF4-FFF2-40B4-BE49-F238E27FC236}">
                <a16:creationId xmlns:a16="http://schemas.microsoft.com/office/drawing/2014/main" id="{1E096FD4-A082-7983-CBD7-6033B1CA7516}"/>
              </a:ext>
            </a:extLst>
          </p:cNvPr>
          <p:cNvSpPr/>
          <p:nvPr/>
        </p:nvSpPr>
        <p:spPr>
          <a:xfrm>
            <a:off x="-1262" y="2027164"/>
            <a:ext cx="796608" cy="195597"/>
          </a:xfrm>
          <a:prstGeom prst="wedgeRoundRectCallout">
            <a:avLst>
              <a:gd name="adj1" fmla="val 107262"/>
              <a:gd name="adj2" fmla="val -8858"/>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66" name="Bulle narrative : rectangle à coins arrondis 65">
            <a:extLst>
              <a:ext uri="{FF2B5EF4-FFF2-40B4-BE49-F238E27FC236}">
                <a16:creationId xmlns:a16="http://schemas.microsoft.com/office/drawing/2014/main" id="{61FF0B79-02F5-30E5-EC7D-129C345185AF}"/>
              </a:ext>
            </a:extLst>
          </p:cNvPr>
          <p:cNvSpPr/>
          <p:nvPr/>
        </p:nvSpPr>
        <p:spPr>
          <a:xfrm>
            <a:off x="5232013" y="3429259"/>
            <a:ext cx="796608" cy="195597"/>
          </a:xfrm>
          <a:prstGeom prst="wedgeRoundRectCallout">
            <a:avLst>
              <a:gd name="adj1" fmla="val 74380"/>
              <a:gd name="adj2" fmla="val 13056"/>
              <a:gd name="adj3" fmla="val 16667"/>
            </a:avLst>
          </a:prstGeom>
          <a:solidFill>
            <a:schemeClr val="bg1">
              <a:lumMod val="85000"/>
            </a:schemeClr>
          </a:solidFill>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citations</a:t>
            </a:r>
          </a:p>
        </p:txBody>
      </p:sp>
      <p:sp>
        <p:nvSpPr>
          <p:cNvPr id="67" name="Organigramme : Alternative 66">
            <a:extLst>
              <a:ext uri="{FF2B5EF4-FFF2-40B4-BE49-F238E27FC236}">
                <a16:creationId xmlns:a16="http://schemas.microsoft.com/office/drawing/2014/main" id="{13B4B5DB-2A00-6D17-8E6E-67ED6505CEA3}"/>
              </a:ext>
            </a:extLst>
          </p:cNvPr>
          <p:cNvSpPr/>
          <p:nvPr/>
        </p:nvSpPr>
        <p:spPr>
          <a:xfrm>
            <a:off x="6249988" y="3030020"/>
            <a:ext cx="1082675" cy="824662"/>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Organigramme : Alternative 67">
            <a:extLst>
              <a:ext uri="{FF2B5EF4-FFF2-40B4-BE49-F238E27FC236}">
                <a16:creationId xmlns:a16="http://schemas.microsoft.com/office/drawing/2014/main" id="{7D228041-BABC-1645-12E1-ECEDD4AEC799}"/>
              </a:ext>
            </a:extLst>
          </p:cNvPr>
          <p:cNvSpPr/>
          <p:nvPr/>
        </p:nvSpPr>
        <p:spPr>
          <a:xfrm>
            <a:off x="7582712" y="3030020"/>
            <a:ext cx="974725" cy="824662"/>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2" name="ZoneTexte 71">
            <a:extLst>
              <a:ext uri="{FF2B5EF4-FFF2-40B4-BE49-F238E27FC236}">
                <a16:creationId xmlns:a16="http://schemas.microsoft.com/office/drawing/2014/main" id="{031482E0-5975-BAFD-AC7D-DBB7CC762E9E}"/>
              </a:ext>
            </a:extLst>
          </p:cNvPr>
          <p:cNvSpPr txBox="1"/>
          <p:nvPr/>
        </p:nvSpPr>
        <p:spPr>
          <a:xfrm>
            <a:off x="6907817" y="4954151"/>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pic>
        <p:nvPicPr>
          <p:cNvPr id="77" name="Image 76">
            <a:extLst>
              <a:ext uri="{FF2B5EF4-FFF2-40B4-BE49-F238E27FC236}">
                <a16:creationId xmlns:a16="http://schemas.microsoft.com/office/drawing/2014/main" id="{99F4B6D5-0C52-D28E-11B9-57E9CCF9FA7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58068" y="4070228"/>
            <a:ext cx="436955" cy="302092"/>
          </a:xfrm>
          <a:prstGeom prst="rect">
            <a:avLst/>
          </a:prstGeom>
        </p:spPr>
      </p:pic>
      <p:sp>
        <p:nvSpPr>
          <p:cNvPr id="78" name="Organigramme : Alternative 77">
            <a:extLst>
              <a:ext uri="{FF2B5EF4-FFF2-40B4-BE49-F238E27FC236}">
                <a16:creationId xmlns:a16="http://schemas.microsoft.com/office/drawing/2014/main" id="{79D4BB99-D5B6-EA65-320B-725F3FF0627A}"/>
              </a:ext>
            </a:extLst>
          </p:cNvPr>
          <p:cNvSpPr/>
          <p:nvPr/>
        </p:nvSpPr>
        <p:spPr>
          <a:xfrm>
            <a:off x="6880785" y="4090069"/>
            <a:ext cx="1680312" cy="303209"/>
          </a:xfrm>
          <a:prstGeom prst="flowChartAlternateProcess">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3" name="Flèche : pentagone 12">
            <a:extLst>
              <a:ext uri="{FF2B5EF4-FFF2-40B4-BE49-F238E27FC236}">
                <a16:creationId xmlns:a16="http://schemas.microsoft.com/office/drawing/2014/main" id="{E6719D5C-0392-9199-D6A9-099E489D68FC}"/>
              </a:ext>
            </a:extLst>
          </p:cNvPr>
          <p:cNvSpPr/>
          <p:nvPr/>
        </p:nvSpPr>
        <p:spPr>
          <a:xfrm>
            <a:off x="588010" y="4708243"/>
            <a:ext cx="601957"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5" name="Flèche : pentagone 14">
            <a:extLst>
              <a:ext uri="{FF2B5EF4-FFF2-40B4-BE49-F238E27FC236}">
                <a16:creationId xmlns:a16="http://schemas.microsoft.com/office/drawing/2014/main" id="{11D9693F-5F2A-9D6C-8496-B900CF490287}"/>
              </a:ext>
            </a:extLst>
          </p:cNvPr>
          <p:cNvSpPr/>
          <p:nvPr/>
        </p:nvSpPr>
        <p:spPr>
          <a:xfrm flipH="1">
            <a:off x="2870851" y="4721860"/>
            <a:ext cx="667018"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7" name="Flèche : pentagone 16">
            <a:extLst>
              <a:ext uri="{FF2B5EF4-FFF2-40B4-BE49-F238E27FC236}">
                <a16:creationId xmlns:a16="http://schemas.microsoft.com/office/drawing/2014/main" id="{392B983C-67F7-5190-5883-BD808D2DFAA4}"/>
              </a:ext>
            </a:extLst>
          </p:cNvPr>
          <p:cNvSpPr/>
          <p:nvPr/>
        </p:nvSpPr>
        <p:spPr>
          <a:xfrm>
            <a:off x="6286569" y="4846499"/>
            <a:ext cx="610062" cy="263525"/>
          </a:xfrm>
          <a:prstGeom prst="homePlate">
            <a:avLst/>
          </a:prstGeom>
          <a:solidFill>
            <a:srgbClr val="237EA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Courier New" panose="02070309020205020404" pitchFamily="49" charset="0"/>
                <a:cs typeface="Courier New" panose="02070309020205020404" pitchFamily="49" charset="0"/>
              </a:rPr>
              <a:t>Bouton</a:t>
            </a:r>
          </a:p>
        </p:txBody>
      </p:sp>
      <p:sp>
        <p:nvSpPr>
          <p:cNvPr id="18" name="Flèche : pentagone 17">
            <a:extLst>
              <a:ext uri="{FF2B5EF4-FFF2-40B4-BE49-F238E27FC236}">
                <a16:creationId xmlns:a16="http://schemas.microsoft.com/office/drawing/2014/main" id="{C002D389-A01E-C9F9-70FF-3C793A929408}"/>
              </a:ext>
            </a:extLst>
          </p:cNvPr>
          <p:cNvSpPr/>
          <p:nvPr/>
        </p:nvSpPr>
        <p:spPr>
          <a:xfrm>
            <a:off x="5444531" y="3813484"/>
            <a:ext cx="613131"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9" name="Flèche : pentagone 18">
            <a:extLst>
              <a:ext uri="{FF2B5EF4-FFF2-40B4-BE49-F238E27FC236}">
                <a16:creationId xmlns:a16="http://schemas.microsoft.com/office/drawing/2014/main" id="{39250DF8-81B3-392D-B714-559623046177}"/>
              </a:ext>
            </a:extLst>
          </p:cNvPr>
          <p:cNvSpPr/>
          <p:nvPr/>
        </p:nvSpPr>
        <p:spPr>
          <a:xfrm flipH="1">
            <a:off x="7711472" y="3835278"/>
            <a:ext cx="613261"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23" name="Ellipse 22">
            <a:extLst>
              <a:ext uri="{FF2B5EF4-FFF2-40B4-BE49-F238E27FC236}">
                <a16:creationId xmlns:a16="http://schemas.microsoft.com/office/drawing/2014/main" id="{D5B3A7CD-9530-6747-DE28-1E3EE0E73C20}"/>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F30593BD-77F7-1575-8818-C4051C7CDAEF}"/>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12564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F159EDF4-2DC6-537A-8310-B6DEF73F3937}"/>
              </a:ext>
            </a:extLst>
          </p:cNvPr>
          <p:cNvSpPr>
            <a:spLocks noGrp="1"/>
          </p:cNvSpPr>
          <p:nvPr>
            <p:ph type="body" sz="quarter" idx="12"/>
          </p:nvPr>
        </p:nvSpPr>
        <p:spPr/>
        <p:txBody>
          <a:bodyPr>
            <a:normAutofit/>
          </a:bodyPr>
          <a:lstStyle/>
          <a:p>
            <a:r>
              <a:rPr lang="fr-FR" sz="3200"/>
              <a:t>5. Le nom accessible</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9" name="Rectangle 1">
            <a:extLst>
              <a:ext uri="{FF2B5EF4-FFF2-40B4-BE49-F238E27FC236}">
                <a16:creationId xmlns:a16="http://schemas.microsoft.com/office/drawing/2014/main" id="{2DA78D21-72A9-56E3-A8E2-2D612755BEB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t>Le nom accessible</a:t>
            </a:r>
            <a:r>
              <a:rPr lang="fr-FR" altLang="fr-FR" sz="1600">
                <a:latin typeface="Helvetica 55 Roman" panose="020B0604020202020204" pitchFamily="34" charset="0"/>
              </a:rPr>
              <a:t> </a:t>
            </a:r>
            <a:endParaRPr lang="fr-FR" altLang="fr-FR" sz="1600" b="1">
              <a:solidFill>
                <a:schemeClr val="accent3">
                  <a:lumMod val="75000"/>
                </a:schemeClr>
              </a:solidFill>
              <a:latin typeface="Helvetica 55 Roman" panose="020B0604020202020204" pitchFamily="34" charset="0"/>
            </a:endParaRPr>
          </a:p>
        </p:txBody>
      </p:sp>
      <p:sp>
        <p:nvSpPr>
          <p:cNvPr id="10" name="ZoneTexte 9">
            <a:extLst>
              <a:ext uri="{FF2B5EF4-FFF2-40B4-BE49-F238E27FC236}">
                <a16:creationId xmlns:a16="http://schemas.microsoft.com/office/drawing/2014/main" id="{AAD77F04-5BE4-E406-F796-BBA073ADE3A5}"/>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
        <p:nvSpPr>
          <p:cNvPr id="3" name="Ellipse 2">
            <a:extLst>
              <a:ext uri="{FF2B5EF4-FFF2-40B4-BE49-F238E27FC236}">
                <a16:creationId xmlns:a16="http://schemas.microsoft.com/office/drawing/2014/main" id="{8F83C495-69A6-8F8B-5DBA-BAF65B4BAECC}"/>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5697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325" y="273359"/>
            <a:ext cx="8515350" cy="743744"/>
          </a:xfrm>
        </p:spPr>
        <p:txBody>
          <a:bodyPr/>
          <a:lstStyle/>
          <a:p>
            <a:r>
              <a:rPr lang="fr-FR" sz="2200">
                <a:solidFill>
                  <a:srgbClr val="F16E00"/>
                </a:solidFill>
              </a:rPr>
              <a:t>L’accessibilité numérique : Pour qui ?</a:t>
            </a:r>
            <a:br>
              <a:rPr lang="fr-FR" sz="2200">
                <a:solidFill>
                  <a:srgbClr val="F16E00"/>
                </a:solidFill>
              </a:rPr>
            </a:br>
            <a:br>
              <a:rPr lang="fr-FR" sz="2200">
                <a:solidFill>
                  <a:schemeClr val="tx1"/>
                </a:solidFill>
              </a:rPr>
            </a:br>
            <a:endParaRPr lang="fr-FR" sz="2200">
              <a:solidFill>
                <a:srgbClr val="F16E00"/>
              </a:solidFill>
            </a:endParaRPr>
          </a:p>
        </p:txBody>
      </p:sp>
      <p:sp>
        <p:nvSpPr>
          <p:cNvPr id="30" name="object 6">
            <a:extLst>
              <a:ext uri="{FF2B5EF4-FFF2-40B4-BE49-F238E27FC236}">
                <a16:creationId xmlns:a16="http://schemas.microsoft.com/office/drawing/2014/main" id="{9D3D45FF-CA61-4014-B2B2-92B7A44C8018}"/>
              </a:ext>
            </a:extLst>
          </p:cNvPr>
          <p:cNvSpPr txBox="1"/>
          <p:nvPr/>
        </p:nvSpPr>
        <p:spPr>
          <a:xfrm>
            <a:off x="313767" y="710345"/>
            <a:ext cx="8389774" cy="775212"/>
          </a:xfrm>
          <a:prstGeom prst="rect">
            <a:avLst/>
          </a:prstGeom>
        </p:spPr>
        <p:txBody>
          <a:bodyPr vert="horz" wrap="square" lIns="0" tIns="43815" rIns="0" bIns="0" rtlCol="0" anchor="t">
            <a:spAutoFit/>
          </a:bodyPr>
          <a:lstStyle/>
          <a:p>
            <a:pPr marL="12700" marR="5080">
              <a:lnSpc>
                <a:spcPts val="1939"/>
              </a:lnSpc>
              <a:spcBef>
                <a:spcPts val="345"/>
              </a:spcBef>
            </a:pPr>
            <a:r>
              <a:rPr lang="fr-FR" sz="1600" b="1" spc="-20">
                <a:latin typeface="Helvetica 75 Bold" panose="02000803050000020004" pitchFamily="2" charset="0"/>
                <a:cs typeface="Helvetica 55 Roman"/>
              </a:rPr>
              <a:t>Une</a:t>
            </a:r>
            <a:r>
              <a:rPr lang="fr-FR" sz="1600" b="1" spc="-25">
                <a:latin typeface="Helvetica 75 Bold" panose="02000803050000020004" pitchFamily="2" charset="0"/>
                <a:cs typeface="Helvetica 55 Roman"/>
              </a:rPr>
              <a:t> personne</a:t>
            </a:r>
            <a:r>
              <a:rPr lang="fr-FR" sz="1600" b="1" spc="-20">
                <a:latin typeface="Helvetica 75 Bold" panose="02000803050000020004" pitchFamily="2" charset="0"/>
                <a:cs typeface="Helvetica 55 Roman"/>
              </a:rPr>
              <a:t> </a:t>
            </a:r>
            <a:r>
              <a:rPr lang="fr-FR" sz="1600" b="1" spc="-25">
                <a:latin typeface="Helvetica 75 Bold" panose="02000803050000020004" pitchFamily="2" charset="0"/>
                <a:cs typeface="Helvetica 55 Roman"/>
              </a:rPr>
              <a:t>atteinte</a:t>
            </a:r>
            <a:r>
              <a:rPr lang="fr-FR" sz="1600" b="1" spc="10">
                <a:latin typeface="Helvetica 75 Bold" panose="02000803050000020004" pitchFamily="2" charset="0"/>
                <a:cs typeface="Helvetica 55 Roman"/>
              </a:rPr>
              <a:t> </a:t>
            </a:r>
            <a:r>
              <a:rPr lang="fr-FR" sz="1600" b="1" spc="-20">
                <a:latin typeface="Helvetica 75 Bold" panose="02000803050000020004" pitchFamily="2" charset="0"/>
                <a:cs typeface="Helvetica 55 Roman"/>
              </a:rPr>
              <a:t>d’une</a:t>
            </a:r>
            <a:r>
              <a:rPr lang="fr-FR" sz="1600" b="1" spc="-35">
                <a:latin typeface="Helvetica 75 Bold" panose="02000803050000020004" pitchFamily="2" charset="0"/>
                <a:cs typeface="Helvetica 55 Roman"/>
              </a:rPr>
              <a:t> </a:t>
            </a:r>
            <a:r>
              <a:rPr lang="fr-FR" sz="1600" b="1" spc="-25">
                <a:solidFill>
                  <a:srgbClr val="F06D00"/>
                </a:solidFill>
                <a:latin typeface="Helvetica 75 Bold" panose="02000803050000020004" pitchFamily="2" charset="0"/>
              </a:rPr>
              <a:t>déficience </a:t>
            </a:r>
            <a:r>
              <a:rPr lang="fr-FR" sz="1600" b="1" spc="-20">
                <a:latin typeface="Helvetica 75 Bold" panose="02000803050000020004" pitchFamily="2" charset="0"/>
                <a:cs typeface="Helvetica 55 Roman"/>
              </a:rPr>
              <a:t>peut utiliser une </a:t>
            </a:r>
            <a:r>
              <a:rPr lang="fr-FR" sz="1600" b="1" spc="-20">
                <a:solidFill>
                  <a:srgbClr val="F06D00"/>
                </a:solidFill>
                <a:latin typeface="Helvetica 75 Bold" panose="02000803050000020004" pitchFamily="2" charset="0"/>
                <a:cs typeface="Helvetica 55 Roman"/>
              </a:rPr>
              <a:t>aide </a:t>
            </a:r>
            <a:r>
              <a:rPr lang="fr-FR" sz="1600" b="1" spc="-25">
                <a:solidFill>
                  <a:srgbClr val="F06D00"/>
                </a:solidFill>
                <a:latin typeface="Helvetica 75 Bold" panose="02000803050000020004" pitchFamily="2" charset="0"/>
                <a:cs typeface="Helvetica 55 Roman"/>
              </a:rPr>
              <a:t>technique </a:t>
            </a:r>
            <a:r>
              <a:rPr lang="fr-FR" sz="1600" b="1" spc="-20">
                <a:latin typeface="Helvetica 75 Bold" panose="02000803050000020004" pitchFamily="2" charset="0"/>
                <a:cs typeface="Helvetica 55 Roman"/>
              </a:rPr>
              <a:t>pour </a:t>
            </a:r>
            <a:r>
              <a:rPr lang="fr-FR" sz="1600" b="1" spc="-25">
                <a:latin typeface="Helvetica 75 Bold" panose="02000803050000020004" pitchFamily="2" charset="0"/>
              </a:rPr>
              <a:t>pallier</a:t>
            </a:r>
            <a:r>
              <a:rPr lang="fr-FR" sz="1600" b="1" spc="-20">
                <a:latin typeface="Helvetica 75 Bold" panose="02000803050000020004" pitchFamily="2" charset="0"/>
                <a:cs typeface="Helvetica 55 Roman"/>
              </a:rPr>
              <a:t> </a:t>
            </a:r>
            <a:r>
              <a:rPr lang="fr-FR" sz="1600" b="1" spc="-15">
                <a:latin typeface="Helvetica 75 Bold" panose="02000803050000020004" pitchFamily="2" charset="0"/>
                <a:cs typeface="Helvetica 55 Roman"/>
              </a:rPr>
              <a:t>une </a:t>
            </a:r>
            <a:r>
              <a:rPr lang="fr-FR" sz="1600" b="1" spc="-25">
                <a:latin typeface="Helvetica 75 Bold" panose="02000803050000020004" pitchFamily="2" charset="0"/>
              </a:rPr>
              <a:t>situation de handicap numérique</a:t>
            </a:r>
            <a:r>
              <a:rPr lang="fr-FR" sz="1600" b="1" spc="-25">
                <a:latin typeface="Helvetica 75 Bold" panose="02000803050000020004" pitchFamily="2" charset="0"/>
                <a:cs typeface="Helvetica 55 Roman"/>
              </a:rPr>
              <a:t>. Ces aides techniques ne fonctionnent bien que si le contenu numérique respecte les normes d’accessibilité (RGAA / WCAG)</a:t>
            </a:r>
            <a:endParaRPr lang="fr-FR" sz="1600" b="1" spc="-20">
              <a:latin typeface="Helvetica 75 Bold" panose="02000803050000020004" pitchFamily="2" charset="0"/>
              <a:cs typeface="Helvetica 55 Roman"/>
            </a:endParaRPr>
          </a:p>
        </p:txBody>
      </p:sp>
      <p:sp>
        <p:nvSpPr>
          <p:cNvPr id="58" name="ZoneTexte 57">
            <a:extLst>
              <a:ext uri="{FF2B5EF4-FFF2-40B4-BE49-F238E27FC236}">
                <a16:creationId xmlns:a16="http://schemas.microsoft.com/office/drawing/2014/main" id="{A7134BF5-C6B1-4B1E-892D-6C263E93E572}"/>
              </a:ext>
              <a:ext uri="{C183D7F6-B498-43B3-948B-1728B52AA6E4}">
                <adec:decorative xmlns:adec="http://schemas.microsoft.com/office/drawing/2017/decorative" val="1"/>
              </a:ext>
            </a:extLst>
          </p:cNvPr>
          <p:cNvSpPr txBox="1"/>
          <p:nvPr/>
        </p:nvSpPr>
        <p:spPr>
          <a:xfrm>
            <a:off x="542873" y="2702004"/>
            <a:ext cx="2004986"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Windows</a:t>
            </a:r>
          </a:p>
        </p:txBody>
      </p:sp>
      <p:pic>
        <p:nvPicPr>
          <p:cNvPr id="1026" name="Picture 2" descr="le lecteurd'écran NVDA pour Windows">
            <a:extLst>
              <a:ext uri="{FF2B5EF4-FFF2-40B4-BE49-F238E27FC236}">
                <a16:creationId xmlns:a16="http://schemas.microsoft.com/office/drawing/2014/main" id="{7F7B77A6-DAB4-4C6B-A207-06B874E1D4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1042" y="2945621"/>
            <a:ext cx="256852" cy="256852"/>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B3398F90-6B54-4F8A-B4AC-B50370E8B839}"/>
              </a:ext>
              <a:ext uri="{C183D7F6-B498-43B3-948B-1728B52AA6E4}">
                <adec:decorative xmlns:adec="http://schemas.microsoft.com/office/drawing/2017/decorative" val="1"/>
              </a:ext>
            </a:extLst>
          </p:cNvPr>
          <p:cNvSpPr txBox="1"/>
          <p:nvPr/>
        </p:nvSpPr>
        <p:spPr>
          <a:xfrm>
            <a:off x="397198" y="3239504"/>
            <a:ext cx="642606" cy="169277"/>
          </a:xfrm>
          <a:prstGeom prst="rect">
            <a:avLst/>
          </a:prstGeom>
        </p:spPr>
        <p:txBody>
          <a:bodyPr wrap="square" lIns="0" tIns="0" rIns="0" bIns="0" rtlCol="0">
            <a:spAutoFit/>
          </a:bodyPr>
          <a:lstStyle/>
          <a:p>
            <a:pPr algn="ctr"/>
            <a:r>
              <a:rPr lang="fr-FR" sz="1100"/>
              <a:t>NVDA</a:t>
            </a:r>
          </a:p>
        </p:txBody>
      </p:sp>
      <p:pic>
        <p:nvPicPr>
          <p:cNvPr id="26" name="Image 25" descr="Lecteur d'écran Jaws pour Windows">
            <a:extLst>
              <a:ext uri="{FF2B5EF4-FFF2-40B4-BE49-F238E27FC236}">
                <a16:creationId xmlns:a16="http://schemas.microsoft.com/office/drawing/2014/main" id="{FD9EC58D-128D-4F18-BB62-81A23A6C00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3661" y="3007968"/>
            <a:ext cx="543976" cy="337838"/>
          </a:xfrm>
          <a:prstGeom prst="rect">
            <a:avLst/>
          </a:prstGeom>
        </p:spPr>
      </p:pic>
      <p:sp>
        <p:nvSpPr>
          <p:cNvPr id="61" name="ZoneTexte 60">
            <a:extLst>
              <a:ext uri="{FF2B5EF4-FFF2-40B4-BE49-F238E27FC236}">
                <a16:creationId xmlns:a16="http://schemas.microsoft.com/office/drawing/2014/main" id="{6B4CD5CB-2FA1-4EE1-9868-1FAD97D8737C}"/>
              </a:ext>
              <a:ext uri="{C183D7F6-B498-43B3-948B-1728B52AA6E4}">
                <adec:decorative xmlns:adec="http://schemas.microsoft.com/office/drawing/2017/decorative" val="1"/>
              </a:ext>
            </a:extLst>
          </p:cNvPr>
          <p:cNvSpPr txBox="1"/>
          <p:nvPr/>
        </p:nvSpPr>
        <p:spPr>
          <a:xfrm>
            <a:off x="716071" y="3981572"/>
            <a:ext cx="593246"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iOS</a:t>
            </a:r>
          </a:p>
        </p:txBody>
      </p:sp>
      <p:grpSp>
        <p:nvGrpSpPr>
          <p:cNvPr id="57" name="Groupe 56" descr="Lecteur d'écran VoiceOver pour iOS">
            <a:extLst>
              <a:ext uri="{FF2B5EF4-FFF2-40B4-BE49-F238E27FC236}">
                <a16:creationId xmlns:a16="http://schemas.microsoft.com/office/drawing/2014/main" id="{9A8521ED-E53A-4E2A-B68C-A572FDA6AFE3}"/>
              </a:ext>
              <a:ext uri="{C183D7F6-B498-43B3-948B-1728B52AA6E4}">
                <adec:decorative xmlns:adec="http://schemas.microsoft.com/office/drawing/2017/decorative" val="0"/>
              </a:ext>
            </a:extLst>
          </p:cNvPr>
          <p:cNvGrpSpPr/>
          <p:nvPr/>
        </p:nvGrpSpPr>
        <p:grpSpPr>
          <a:xfrm>
            <a:off x="811526" y="4228680"/>
            <a:ext cx="607303" cy="698713"/>
            <a:chOff x="4768392" y="3106238"/>
            <a:chExt cx="779485" cy="896811"/>
          </a:xfrm>
        </p:grpSpPr>
        <p:pic>
          <p:nvPicPr>
            <p:cNvPr id="1030" name="Picture 6">
              <a:extLst>
                <a:ext uri="{FF2B5EF4-FFF2-40B4-BE49-F238E27FC236}">
                  <a16:creationId xmlns:a16="http://schemas.microsoft.com/office/drawing/2014/main" id="{C360F691-C0C2-449C-8A93-DD0A395BCCC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68392" y="3106238"/>
              <a:ext cx="543836" cy="543836"/>
            </a:xfrm>
            <a:prstGeom prst="rect">
              <a:avLst/>
            </a:prstGeom>
            <a:noFill/>
            <a:extLst>
              <a:ext uri="{909E8E84-426E-40DD-AFC4-6F175D3DCCD1}">
                <a14:hiddenFill xmlns:a14="http://schemas.microsoft.com/office/drawing/2010/main">
                  <a:solidFill>
                    <a:srgbClr val="FFFFFF"/>
                  </a:solidFill>
                </a14:hiddenFill>
              </a:ext>
            </a:extLst>
          </p:spPr>
        </p:pic>
        <p:sp>
          <p:nvSpPr>
            <p:cNvPr id="62" name="ZoneTexte 61">
              <a:extLst>
                <a:ext uri="{FF2B5EF4-FFF2-40B4-BE49-F238E27FC236}">
                  <a16:creationId xmlns:a16="http://schemas.microsoft.com/office/drawing/2014/main" id="{BD840341-09D7-49C8-9C29-AB9095D408EC}"/>
                </a:ext>
              </a:extLst>
            </p:cNvPr>
            <p:cNvSpPr txBox="1"/>
            <p:nvPr/>
          </p:nvSpPr>
          <p:spPr>
            <a:xfrm>
              <a:off x="4834447" y="3643254"/>
              <a:ext cx="713430" cy="207395"/>
            </a:xfrm>
            <a:prstGeom prst="rect">
              <a:avLst/>
            </a:prstGeom>
          </p:spPr>
          <p:txBody>
            <a:bodyPr wrap="square" lIns="0" tIns="0" rIns="0" bIns="0" rtlCol="0">
              <a:spAutoFit/>
            </a:bodyPr>
            <a:lstStyle/>
            <a:p>
              <a:r>
                <a:rPr lang="fr-FR" sz="1050"/>
                <a:t>Voice</a:t>
              </a:r>
            </a:p>
          </p:txBody>
        </p:sp>
        <p:sp>
          <p:nvSpPr>
            <p:cNvPr id="63" name="ZoneTexte 62">
              <a:extLst>
                <a:ext uri="{FF2B5EF4-FFF2-40B4-BE49-F238E27FC236}">
                  <a16:creationId xmlns:a16="http://schemas.microsoft.com/office/drawing/2014/main" id="{0640F1CC-C6FE-46F1-B062-027CB573E7E3}"/>
                </a:ext>
              </a:extLst>
            </p:cNvPr>
            <p:cNvSpPr txBox="1"/>
            <p:nvPr/>
          </p:nvSpPr>
          <p:spPr>
            <a:xfrm>
              <a:off x="4830089" y="3795654"/>
              <a:ext cx="713430" cy="207395"/>
            </a:xfrm>
            <a:prstGeom prst="rect">
              <a:avLst/>
            </a:prstGeom>
          </p:spPr>
          <p:txBody>
            <a:bodyPr wrap="square" lIns="0" tIns="0" rIns="0" bIns="0" rtlCol="0">
              <a:spAutoFit/>
            </a:bodyPr>
            <a:lstStyle/>
            <a:p>
              <a:r>
                <a:rPr lang="fr-FR" sz="1050"/>
                <a:t>Over</a:t>
              </a:r>
            </a:p>
          </p:txBody>
        </p:sp>
      </p:grpSp>
      <p:sp>
        <p:nvSpPr>
          <p:cNvPr id="64" name="ZoneTexte 63">
            <a:extLst>
              <a:ext uri="{FF2B5EF4-FFF2-40B4-BE49-F238E27FC236}">
                <a16:creationId xmlns:a16="http://schemas.microsoft.com/office/drawing/2014/main" id="{3E0E5B94-F733-4F91-9B5E-05856968C3FC}"/>
              </a:ext>
              <a:ext uri="{C183D7F6-B498-43B3-948B-1728B52AA6E4}">
                <adec:decorative xmlns:adec="http://schemas.microsoft.com/office/drawing/2017/decorative" val="1"/>
              </a:ext>
            </a:extLst>
          </p:cNvPr>
          <p:cNvSpPr txBox="1"/>
          <p:nvPr/>
        </p:nvSpPr>
        <p:spPr>
          <a:xfrm>
            <a:off x="1377966" y="3984000"/>
            <a:ext cx="798403"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Android</a:t>
            </a:r>
          </a:p>
        </p:txBody>
      </p:sp>
      <p:pic>
        <p:nvPicPr>
          <p:cNvPr id="1036" name="Picture 12" descr="Lecteur d'écran TalkBack pour téléphones Android">
            <a:extLst>
              <a:ext uri="{FF2B5EF4-FFF2-40B4-BE49-F238E27FC236}">
                <a16:creationId xmlns:a16="http://schemas.microsoft.com/office/drawing/2014/main" id="{7DBAA637-376D-42B0-BADF-4419ADC1FBF6}"/>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10000" b="90000" l="10000" r="90000">
                        <a14:backgroundMark x1="31000" y1="6000" x2="71000" y2="3000"/>
                        <a14:backgroundMark x1="30000" y1="95000" x2="86000" y2="95000"/>
                        <a14:backgroundMark x1="5000" y1="20000" x2="5000" y2="89000"/>
                        <a14:backgroundMark x1="95000" y1="23000" x2="99000" y2="73000"/>
                        <a14:backgroundMark x1="99000" y1="73000" x2="97000" y2="60000"/>
                      </a14:backgroundRemoval>
                    </a14:imgEffect>
                  </a14:imgLayer>
                </a14:imgProps>
              </a:ext>
              <a:ext uri="{28A0092B-C50C-407E-A947-70E740481C1C}">
                <a14:useLocalDpi xmlns:a14="http://schemas.microsoft.com/office/drawing/2010/main"/>
              </a:ext>
            </a:extLst>
          </a:blip>
          <a:srcRect/>
          <a:stretch>
            <a:fillRect/>
          </a:stretch>
        </p:blipFill>
        <p:spPr bwMode="auto">
          <a:xfrm>
            <a:off x="1486101" y="4170095"/>
            <a:ext cx="481665" cy="481665"/>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172FD0E8-4618-476C-813A-FBC3AFC2BBCD}"/>
              </a:ext>
              <a:ext uri="{C183D7F6-B498-43B3-948B-1728B52AA6E4}">
                <adec:decorative xmlns:adec="http://schemas.microsoft.com/office/drawing/2017/decorative" val="1"/>
              </a:ext>
            </a:extLst>
          </p:cNvPr>
          <p:cNvSpPr txBox="1"/>
          <p:nvPr/>
        </p:nvSpPr>
        <p:spPr>
          <a:xfrm>
            <a:off x="1473271" y="4596533"/>
            <a:ext cx="729398" cy="169277"/>
          </a:xfrm>
          <a:prstGeom prst="rect">
            <a:avLst/>
          </a:prstGeom>
        </p:spPr>
        <p:txBody>
          <a:bodyPr wrap="square" lIns="0" tIns="0" rIns="0" bIns="0" rtlCol="0">
            <a:spAutoFit/>
          </a:bodyPr>
          <a:lstStyle/>
          <a:p>
            <a:r>
              <a:rPr lang="fr-FR" sz="1100" err="1"/>
              <a:t>Talkback</a:t>
            </a:r>
            <a:endParaRPr lang="fr-FR" sz="1100"/>
          </a:p>
        </p:txBody>
      </p:sp>
      <p:pic>
        <p:nvPicPr>
          <p:cNvPr id="51" name="object 4" descr="Trackball qui permet de remplacer une souris pour les personnes avec des problèmes au niveau des mains">
            <a:extLst>
              <a:ext uri="{FF2B5EF4-FFF2-40B4-BE49-F238E27FC236}">
                <a16:creationId xmlns:a16="http://schemas.microsoft.com/office/drawing/2014/main" id="{235F3345-A92E-40FA-B8EE-4D5D21CB67D7}"/>
              </a:ext>
              <a:ext uri="{C183D7F6-B498-43B3-948B-1728B52AA6E4}">
                <adec:decorative xmlns:adec="http://schemas.microsoft.com/office/drawing/2017/decorative" val="0"/>
              </a:ext>
            </a:extLst>
          </p:cNvPr>
          <p:cNvPicPr preferRelativeResize="0">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73371" y="2570992"/>
            <a:ext cx="1329426" cy="753150"/>
          </a:xfrm>
          <a:prstGeom prst="rect">
            <a:avLst/>
          </a:prstGeom>
        </p:spPr>
      </p:pic>
      <p:pic>
        <p:nvPicPr>
          <p:cNvPr id="52" name="object 5" descr="le clavier avec guide-doigts permet d'éviter d'appuyer deux touches à la fois dans le cas de tremblements ou de gestes de la main mal contrôlés">
            <a:extLst>
              <a:ext uri="{FF2B5EF4-FFF2-40B4-BE49-F238E27FC236}">
                <a16:creationId xmlns:a16="http://schemas.microsoft.com/office/drawing/2014/main" id="{7B937A62-64A0-457E-9E0A-7CBDEAB49776}"/>
              </a:ext>
              <a:ext uri="{C183D7F6-B498-43B3-948B-1728B52AA6E4}">
                <adec:decorative xmlns:adec="http://schemas.microsoft.com/office/drawing/2017/decorative" val="0"/>
              </a:ext>
            </a:extLst>
          </p:cNvPr>
          <p:cNvPicPr preferRelativeResize="0">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08630" y="3911439"/>
            <a:ext cx="1329426" cy="704984"/>
          </a:xfrm>
          <a:prstGeom prst="rect">
            <a:avLst/>
          </a:prstGeom>
        </p:spPr>
      </p:pic>
      <p:pic>
        <p:nvPicPr>
          <p:cNvPr id="13" name="Image 12" descr="application mobile qui permet aux personnes sourdes, malentendantes, sourdaveugles, et aphasiques de pouvoir téléphoner en toute autonomie">
            <a:extLst>
              <a:ext uri="{FF2B5EF4-FFF2-40B4-BE49-F238E27FC236}">
                <a16:creationId xmlns:a16="http://schemas.microsoft.com/office/drawing/2014/main" id="{F30AAB3A-BA5D-8B06-4700-E9876ABA08B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82609" y="2869817"/>
            <a:ext cx="1436196" cy="726546"/>
          </a:xfrm>
          <a:prstGeom prst="rect">
            <a:avLst/>
          </a:prstGeom>
        </p:spPr>
      </p:pic>
      <p:grpSp>
        <p:nvGrpSpPr>
          <p:cNvPr id="7" name="object 3" descr="OpenDyslexic est une police d'écriture open source destinée à faciliter la lecture pour les personnes dyslexiques">
            <a:extLst>
              <a:ext uri="{FF2B5EF4-FFF2-40B4-BE49-F238E27FC236}">
                <a16:creationId xmlns:a16="http://schemas.microsoft.com/office/drawing/2014/main" id="{62129016-4D6C-D9DD-92D7-2841B923B4A2}"/>
              </a:ext>
              <a:ext uri="{C183D7F6-B498-43B3-948B-1728B52AA6E4}">
                <adec:decorative xmlns:adec="http://schemas.microsoft.com/office/drawing/2017/decorative" val="0"/>
              </a:ext>
            </a:extLst>
          </p:cNvPr>
          <p:cNvGrpSpPr/>
          <p:nvPr/>
        </p:nvGrpSpPr>
        <p:grpSpPr>
          <a:xfrm>
            <a:off x="6866861" y="2945621"/>
            <a:ext cx="1208265" cy="452583"/>
            <a:chOff x="5966205" y="813562"/>
            <a:chExt cx="2602230" cy="974725"/>
          </a:xfrm>
        </p:grpSpPr>
        <p:pic>
          <p:nvPicPr>
            <p:cNvPr id="8" name="object 4">
              <a:extLst>
                <a:ext uri="{FF2B5EF4-FFF2-40B4-BE49-F238E27FC236}">
                  <a16:creationId xmlns:a16="http://schemas.microsoft.com/office/drawing/2014/main" id="{40D20A26-7747-4793-9ACD-DFD9650DB399}"/>
                </a:ext>
              </a:extLst>
            </p:cNvPr>
            <p:cNvPicPr/>
            <p:nvPr/>
          </p:nvPicPr>
          <p:blipFill>
            <a:blip r:embed="rId11" cstate="email">
              <a:extLst>
                <a:ext uri="{28A0092B-C50C-407E-A947-70E740481C1C}">
                  <a14:useLocalDpi xmlns:a14="http://schemas.microsoft.com/office/drawing/2010/main"/>
                </a:ext>
              </a:extLst>
            </a:blip>
            <a:stretch>
              <a:fillRect/>
            </a:stretch>
          </p:blipFill>
          <p:spPr>
            <a:xfrm>
              <a:off x="5971031" y="818388"/>
              <a:ext cx="2592323" cy="964691"/>
            </a:xfrm>
            <a:prstGeom prst="rect">
              <a:avLst/>
            </a:prstGeom>
          </p:spPr>
        </p:pic>
        <p:sp>
          <p:nvSpPr>
            <p:cNvPr id="9" name="object 5">
              <a:extLst>
                <a:ext uri="{FF2B5EF4-FFF2-40B4-BE49-F238E27FC236}">
                  <a16:creationId xmlns:a16="http://schemas.microsoft.com/office/drawing/2014/main" id="{DC596B3B-FD49-68F7-233F-4B87F00F1731}"/>
                </a:ext>
              </a:extLst>
            </p:cNvPr>
            <p:cNvSpPr/>
            <p:nvPr/>
          </p:nvSpPr>
          <p:spPr>
            <a:xfrm>
              <a:off x="5966205" y="813562"/>
              <a:ext cx="2602230" cy="974725"/>
            </a:xfrm>
            <a:custGeom>
              <a:avLst/>
              <a:gdLst/>
              <a:ahLst/>
              <a:cxnLst/>
              <a:rect l="l" t="t" r="r" b="b"/>
              <a:pathLst>
                <a:path w="2602229" h="974725">
                  <a:moveTo>
                    <a:pt x="0" y="974216"/>
                  </a:moveTo>
                  <a:lnTo>
                    <a:pt x="2601849" y="974216"/>
                  </a:lnTo>
                  <a:lnTo>
                    <a:pt x="2601849" y="0"/>
                  </a:lnTo>
                  <a:lnTo>
                    <a:pt x="0" y="0"/>
                  </a:lnTo>
                  <a:lnTo>
                    <a:pt x="0" y="974216"/>
                  </a:lnTo>
                  <a:close/>
                </a:path>
              </a:pathLst>
            </a:custGeom>
            <a:ln w="9525">
              <a:solidFill>
                <a:srgbClr val="000000"/>
              </a:solidFill>
            </a:ln>
          </p:spPr>
          <p:txBody>
            <a:bodyPr wrap="square" lIns="0" tIns="0" rIns="0" bIns="0" rtlCol="0"/>
            <a:lstStyle/>
            <a:p>
              <a:endParaRPr/>
            </a:p>
          </p:txBody>
        </p:sp>
      </p:grpSp>
      <p:pic>
        <p:nvPicPr>
          <p:cNvPr id="11" name="Image 10" descr="Dragon NaturallySpeaking est un logiciel de reconnaissance vocale">
            <a:extLst>
              <a:ext uri="{FF2B5EF4-FFF2-40B4-BE49-F238E27FC236}">
                <a16:creationId xmlns:a16="http://schemas.microsoft.com/office/drawing/2014/main" id="{CFBB0DC5-C3F6-E101-B969-55E0AD20D0D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086696" y="3572190"/>
            <a:ext cx="664642" cy="604824"/>
          </a:xfrm>
          <a:prstGeom prst="rect">
            <a:avLst/>
          </a:prstGeom>
        </p:spPr>
      </p:pic>
      <p:sp>
        <p:nvSpPr>
          <p:cNvPr id="3" name="Rectangle 2">
            <a:extLst>
              <a:ext uri="{FF2B5EF4-FFF2-40B4-BE49-F238E27FC236}">
                <a16:creationId xmlns:a16="http://schemas.microsoft.com/office/drawing/2014/main" id="{44E59740-AEFA-4323-87A2-9D0D5EE49ADC}"/>
              </a:ext>
              <a:ext uri="{C183D7F6-B498-43B3-948B-1728B52AA6E4}">
                <adec:decorative xmlns:adec="http://schemas.microsoft.com/office/drawing/2017/decorative" val="1"/>
              </a:ext>
            </a:extLst>
          </p:cNvPr>
          <p:cNvSpPr/>
          <p:nvPr/>
        </p:nvSpPr>
        <p:spPr>
          <a:xfrm>
            <a:off x="313768" y="1604990"/>
            <a:ext cx="8542896" cy="9976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59" name="ZoneTexte 58">
            <a:extLst>
              <a:ext uri="{FF2B5EF4-FFF2-40B4-BE49-F238E27FC236}">
                <a16:creationId xmlns:a16="http://schemas.microsoft.com/office/drawing/2014/main" id="{2938E6B5-0D6A-4041-9A7E-495E06B00742}"/>
              </a:ext>
            </a:extLst>
          </p:cNvPr>
          <p:cNvSpPr txBox="1"/>
          <p:nvPr/>
        </p:nvSpPr>
        <p:spPr>
          <a:xfrm>
            <a:off x="1024381" y="1861571"/>
            <a:ext cx="1796973" cy="615553"/>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Visuel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rPr>
              <a:t>23,8 M troubles visuels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2,5 M aveugles</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sp>
        <p:nvSpPr>
          <p:cNvPr id="72" name="ZoneTexte 71">
            <a:extLst>
              <a:ext uri="{FF2B5EF4-FFF2-40B4-BE49-F238E27FC236}">
                <a16:creationId xmlns:a16="http://schemas.microsoft.com/office/drawing/2014/main" id="{EEFEC5B6-97B9-4D55-B530-04FF5EEAC336}"/>
              </a:ext>
            </a:extLst>
          </p:cNvPr>
          <p:cNvSpPr txBox="1"/>
          <p:nvPr/>
        </p:nvSpPr>
        <p:spPr>
          <a:xfrm>
            <a:off x="3190749" y="1867248"/>
            <a:ext cx="1260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Moteur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2,6M</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sp>
        <p:nvSpPr>
          <p:cNvPr id="67" name="ZoneTexte 66">
            <a:extLst>
              <a:ext uri="{FF2B5EF4-FFF2-40B4-BE49-F238E27FC236}">
                <a16:creationId xmlns:a16="http://schemas.microsoft.com/office/drawing/2014/main" id="{67510D71-3D2B-413B-86FA-CE2A26FF41A7}"/>
              </a:ext>
            </a:extLst>
          </p:cNvPr>
          <p:cNvSpPr txBox="1"/>
          <p:nvPr/>
        </p:nvSpPr>
        <p:spPr>
          <a:xfrm>
            <a:off x="4980764" y="1861571"/>
            <a:ext cx="1260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Auditif</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34,4 M</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grpSp>
        <p:nvGrpSpPr>
          <p:cNvPr id="60" name="Groupe 59">
            <a:extLst>
              <a:ext uri="{FF2B5EF4-FFF2-40B4-BE49-F238E27FC236}">
                <a16:creationId xmlns:a16="http://schemas.microsoft.com/office/drawing/2014/main" id="{CF637C63-46C6-48B7-8EB0-5068C3A0593E}"/>
              </a:ext>
              <a:ext uri="{C183D7F6-B498-43B3-948B-1728B52AA6E4}">
                <adec:decorative xmlns:adec="http://schemas.microsoft.com/office/drawing/2017/decorative" val="1"/>
              </a:ext>
            </a:extLst>
          </p:cNvPr>
          <p:cNvGrpSpPr>
            <a:grpSpLocks/>
          </p:cNvGrpSpPr>
          <p:nvPr/>
        </p:nvGrpSpPr>
        <p:grpSpPr>
          <a:xfrm>
            <a:off x="5430764" y="1522031"/>
            <a:ext cx="360000" cy="360000"/>
            <a:chOff x="4522614" y="2079867"/>
            <a:chExt cx="1017379" cy="1017379"/>
          </a:xfrm>
        </p:grpSpPr>
        <p:sp>
          <p:nvSpPr>
            <p:cNvPr id="65" name="Forme libre 8">
              <a:extLst>
                <a:ext uri="{FF2B5EF4-FFF2-40B4-BE49-F238E27FC236}">
                  <a16:creationId xmlns:a16="http://schemas.microsoft.com/office/drawing/2014/main" id="{D7143CE7-A2B7-45B4-AF59-D94075C54DCA}"/>
                </a:ext>
              </a:extLst>
            </p:cNvPr>
            <p:cNvSpPr/>
            <p:nvPr/>
          </p:nvSpPr>
          <p:spPr>
            <a:xfrm>
              <a:off x="4522614"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66" name="Image 65">
              <a:extLst>
                <a:ext uri="{FF2B5EF4-FFF2-40B4-BE49-F238E27FC236}">
                  <a16:creationId xmlns:a16="http://schemas.microsoft.com/office/drawing/2014/main" id="{F4AA31F6-02CB-40C4-A19C-FC60388C78B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81304" y="2138555"/>
              <a:ext cx="900000" cy="899999"/>
            </a:xfrm>
            <a:prstGeom prst="rect">
              <a:avLst/>
            </a:prstGeom>
          </p:spPr>
        </p:pic>
      </p:grpSp>
      <p:sp>
        <p:nvSpPr>
          <p:cNvPr id="76" name="ZoneTexte 75">
            <a:extLst>
              <a:ext uri="{FF2B5EF4-FFF2-40B4-BE49-F238E27FC236}">
                <a16:creationId xmlns:a16="http://schemas.microsoft.com/office/drawing/2014/main" id="{54F49552-4C1B-4679-B155-641E34FAC7C1}"/>
              </a:ext>
            </a:extLst>
          </p:cNvPr>
          <p:cNvSpPr txBox="1"/>
          <p:nvPr/>
        </p:nvSpPr>
        <p:spPr>
          <a:xfrm>
            <a:off x="6770778" y="1861571"/>
            <a:ext cx="1654207" cy="615553"/>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Cognitif</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rPr>
              <a:t>50 M dyslexiques</a:t>
            </a:r>
          </a:p>
          <a:p>
            <a:pPr marL="0" marR="0" lvl="0" indent="0"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4,2 M épileptiques</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grpSp>
        <p:nvGrpSpPr>
          <p:cNvPr id="73" name="Groupe 72">
            <a:extLst>
              <a:ext uri="{FF2B5EF4-FFF2-40B4-BE49-F238E27FC236}">
                <a16:creationId xmlns:a16="http://schemas.microsoft.com/office/drawing/2014/main" id="{CC248776-907B-4CD2-B9C2-E7A34AF9703E}"/>
              </a:ext>
              <a:ext uri="{C183D7F6-B498-43B3-948B-1728B52AA6E4}">
                <adec:decorative xmlns:adec="http://schemas.microsoft.com/office/drawing/2017/decorative" val="1"/>
              </a:ext>
            </a:extLst>
          </p:cNvPr>
          <p:cNvGrpSpPr>
            <a:grpSpLocks/>
          </p:cNvGrpSpPr>
          <p:nvPr/>
        </p:nvGrpSpPr>
        <p:grpSpPr>
          <a:xfrm>
            <a:off x="7243430" y="1522031"/>
            <a:ext cx="360000" cy="360000"/>
            <a:chOff x="3065638" y="3533788"/>
            <a:chExt cx="1017379" cy="1017379"/>
          </a:xfrm>
        </p:grpSpPr>
        <p:sp>
          <p:nvSpPr>
            <p:cNvPr id="74" name="Forme libre 17">
              <a:extLst>
                <a:ext uri="{FF2B5EF4-FFF2-40B4-BE49-F238E27FC236}">
                  <a16:creationId xmlns:a16="http://schemas.microsoft.com/office/drawing/2014/main" id="{27EEF9B9-B2EE-45E8-AA8B-23787286E69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75" name="Image 74">
              <a:extLst>
                <a:ext uri="{FF2B5EF4-FFF2-40B4-BE49-F238E27FC236}">
                  <a16:creationId xmlns:a16="http://schemas.microsoft.com/office/drawing/2014/main" id="{83C4FE88-57A0-4133-8497-1CF29278106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552" y="3656700"/>
              <a:ext cx="771549" cy="771549"/>
            </a:xfrm>
            <a:prstGeom prst="rect">
              <a:avLst/>
            </a:prstGeom>
          </p:spPr>
        </p:pic>
      </p:grpSp>
      <p:sp>
        <p:nvSpPr>
          <p:cNvPr id="4" name="ZoneTexte 3">
            <a:extLst>
              <a:ext uri="{FF2B5EF4-FFF2-40B4-BE49-F238E27FC236}">
                <a16:creationId xmlns:a16="http://schemas.microsoft.com/office/drawing/2014/main" id="{DAF1D5B4-DD19-4039-B49D-4E9A46C18146}"/>
              </a:ext>
            </a:extLst>
          </p:cNvPr>
          <p:cNvSpPr txBox="1"/>
          <p:nvPr/>
        </p:nvSpPr>
        <p:spPr>
          <a:xfrm rot="16200000">
            <a:off x="8271944" y="2012076"/>
            <a:ext cx="984772" cy="184666"/>
          </a:xfrm>
          <a:prstGeom prst="rect">
            <a:avLst/>
          </a:prstGeom>
          <a:solidFill>
            <a:srgbClr val="F2F2F2"/>
          </a:solidFill>
        </p:spPr>
        <p:txBody>
          <a:bodyPr wrap="square" lIns="0" tIns="0" rIns="0" bIns="0" rtlCol="0">
            <a:spAutoFit/>
          </a:bodyPr>
          <a:lstStyle/>
          <a:p>
            <a:pPr algn="ctr"/>
            <a:r>
              <a:rPr lang="fr-FR" sz="1200">
                <a:latin typeface="Helvetica 55 Roman" panose="020B0604020202020204" pitchFamily="34" charset="0"/>
              </a:rPr>
              <a:t>Chiffres UE 28</a:t>
            </a:r>
          </a:p>
        </p:txBody>
      </p:sp>
      <p:sp>
        <p:nvSpPr>
          <p:cNvPr id="5" name="ZoneTexte 4">
            <a:extLst>
              <a:ext uri="{FF2B5EF4-FFF2-40B4-BE49-F238E27FC236}">
                <a16:creationId xmlns:a16="http://schemas.microsoft.com/office/drawing/2014/main" id="{A733E430-66D7-B705-6633-FE1CC9D57BE4}"/>
              </a:ext>
            </a:extLst>
          </p:cNvPr>
          <p:cNvSpPr txBox="1"/>
          <p:nvPr/>
        </p:nvSpPr>
        <p:spPr>
          <a:xfrm rot="16200000">
            <a:off x="-39108" y="1968859"/>
            <a:ext cx="997638" cy="283968"/>
          </a:xfrm>
          <a:prstGeom prst="rect">
            <a:avLst/>
          </a:prstGeom>
          <a:solidFill>
            <a:srgbClr val="F2F2F2"/>
          </a:solidFill>
        </p:spPr>
        <p:txBody>
          <a:bodyPr wrap="square" lIns="0" tIns="0" rIns="0" bIns="0" rtlCol="0">
            <a:spAutoFit/>
          </a:bodyPr>
          <a:lstStyle/>
          <a:p>
            <a:pPr algn="ctr"/>
            <a:r>
              <a:rPr lang="fr-FR" sz="1600" b="1">
                <a:latin typeface="Helvetica 55 Roman" panose="020B0604020202020204" pitchFamily="34" charset="0"/>
              </a:rPr>
              <a:t>En Europe</a:t>
            </a:r>
          </a:p>
        </p:txBody>
      </p:sp>
      <p:grpSp>
        <p:nvGrpSpPr>
          <p:cNvPr id="6" name="Groupe 5">
            <a:extLst>
              <a:ext uri="{FF2B5EF4-FFF2-40B4-BE49-F238E27FC236}">
                <a16:creationId xmlns:a16="http://schemas.microsoft.com/office/drawing/2014/main" id="{805C96B9-DC16-B572-0EE8-FAEE5F33C5A6}"/>
              </a:ext>
              <a:ext uri="{C183D7F6-B498-43B3-948B-1728B52AA6E4}">
                <adec:decorative xmlns:adec="http://schemas.microsoft.com/office/drawing/2017/decorative" val="1"/>
              </a:ext>
            </a:extLst>
          </p:cNvPr>
          <p:cNvGrpSpPr>
            <a:grpSpLocks/>
          </p:cNvGrpSpPr>
          <p:nvPr/>
        </p:nvGrpSpPr>
        <p:grpSpPr>
          <a:xfrm>
            <a:off x="1662557" y="1522030"/>
            <a:ext cx="360000" cy="360000"/>
            <a:chOff x="2752617" y="1181294"/>
            <a:chExt cx="1017382" cy="1060559"/>
          </a:xfrm>
        </p:grpSpPr>
        <p:sp>
          <p:nvSpPr>
            <p:cNvPr id="10" name="Forme libre 11">
              <a:extLst>
                <a:ext uri="{FF2B5EF4-FFF2-40B4-BE49-F238E27FC236}">
                  <a16:creationId xmlns:a16="http://schemas.microsoft.com/office/drawing/2014/main" id="{2A58EBC6-DC30-4EF5-0C46-940EF5F7BDBB}"/>
                </a:ext>
              </a:extLst>
            </p:cNvPr>
            <p:cNvSpPr/>
            <p:nvPr/>
          </p:nvSpPr>
          <p:spPr>
            <a:xfrm>
              <a:off x="2752617" y="1181294"/>
              <a:ext cx="1017382"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12" name="Image 11" descr="le trouble visuel est un des handicaps à l'utilisation des services et contenus numériques" title="Logo trouble visuel">
              <a:extLst>
                <a:ext uri="{FF2B5EF4-FFF2-40B4-BE49-F238E27FC236}">
                  <a16:creationId xmlns:a16="http://schemas.microsoft.com/office/drawing/2014/main" id="{D0A08C7A-91F1-490C-B3A7-A8DD4B98853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28180" y="1224476"/>
              <a:ext cx="900002" cy="1017377"/>
            </a:xfrm>
            <a:prstGeom prst="rect">
              <a:avLst/>
            </a:prstGeom>
          </p:spPr>
        </p:pic>
      </p:grpSp>
      <p:grpSp>
        <p:nvGrpSpPr>
          <p:cNvPr id="14" name="Groupe 13">
            <a:extLst>
              <a:ext uri="{FF2B5EF4-FFF2-40B4-BE49-F238E27FC236}">
                <a16:creationId xmlns:a16="http://schemas.microsoft.com/office/drawing/2014/main" id="{44C87456-2A4F-9BFE-7CF3-63F60ABF40FF}"/>
              </a:ext>
              <a:ext uri="{C183D7F6-B498-43B3-948B-1728B52AA6E4}">
                <adec:decorative xmlns:adec="http://schemas.microsoft.com/office/drawing/2017/decorative" val="1"/>
              </a:ext>
            </a:extLst>
          </p:cNvPr>
          <p:cNvGrpSpPr>
            <a:grpSpLocks/>
          </p:cNvGrpSpPr>
          <p:nvPr/>
        </p:nvGrpSpPr>
        <p:grpSpPr>
          <a:xfrm>
            <a:off x="3640749" y="1522031"/>
            <a:ext cx="360000" cy="360000"/>
            <a:chOff x="4298992" y="3533788"/>
            <a:chExt cx="1017379" cy="1017379"/>
          </a:xfrm>
        </p:grpSpPr>
        <p:sp>
          <p:nvSpPr>
            <p:cNvPr id="15" name="Forme libre 5">
              <a:extLst>
                <a:ext uri="{FF2B5EF4-FFF2-40B4-BE49-F238E27FC236}">
                  <a16:creationId xmlns:a16="http://schemas.microsoft.com/office/drawing/2014/main" id="{6489F7DA-7037-E801-7070-8070C807AF75}"/>
                </a:ext>
              </a:extLst>
            </p:cNvPr>
            <p:cNvSpPr/>
            <p:nvPr/>
          </p:nvSpPr>
          <p:spPr>
            <a:xfrm>
              <a:off x="4298992"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16" name="Image 15" descr=" ">
              <a:extLst>
                <a:ext uri="{FF2B5EF4-FFF2-40B4-BE49-F238E27FC236}">
                  <a16:creationId xmlns:a16="http://schemas.microsoft.com/office/drawing/2014/main" id="{36F45AF6-80C6-C90F-4270-AC902D4D0C2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57657" y="3576967"/>
              <a:ext cx="900001" cy="938994"/>
            </a:xfrm>
            <a:prstGeom prst="rect">
              <a:avLst/>
            </a:prstGeom>
          </p:spPr>
        </p:pic>
      </p:grpSp>
      <p:sp>
        <p:nvSpPr>
          <p:cNvPr id="17" name="ZoneTexte 16">
            <a:extLst>
              <a:ext uri="{FF2B5EF4-FFF2-40B4-BE49-F238E27FC236}">
                <a16:creationId xmlns:a16="http://schemas.microsoft.com/office/drawing/2014/main" id="{8E30C109-9F62-D690-E96A-316D95B4FF75}"/>
              </a:ext>
            </a:extLst>
          </p:cNvPr>
          <p:cNvSpPr txBox="1"/>
          <p:nvPr/>
        </p:nvSpPr>
        <p:spPr>
          <a:xfrm>
            <a:off x="2239964" y="4727865"/>
            <a:ext cx="6633226" cy="215444"/>
          </a:xfrm>
          <a:prstGeom prst="rect">
            <a:avLst/>
          </a:prstGeom>
          <a:solidFill>
            <a:schemeClr val="bg2">
              <a:lumMod val="20000"/>
              <a:lumOff val="80000"/>
            </a:schemeClr>
          </a:solidFill>
        </p:spPr>
        <p:txBody>
          <a:bodyPr wrap="none" lIns="0" tIns="0" rIns="0" bIns="0" rtlCol="0">
            <a:spAutoFit/>
          </a:bodyPr>
          <a:lstStyle/>
          <a:p>
            <a:pPr algn="ctr"/>
            <a:r>
              <a:rPr lang="fr-FR" sz="1400"/>
              <a:t>15 % de la population est impacté par un manque d’accessibilité numérique</a:t>
            </a:r>
          </a:p>
        </p:txBody>
      </p:sp>
      <p:pic>
        <p:nvPicPr>
          <p:cNvPr id="19" name="Image 18" descr="Dragon NaturallySpeaking est un logiciel de reconnaissance vocale">
            <a:extLst>
              <a:ext uri="{FF2B5EF4-FFF2-40B4-BE49-F238E27FC236}">
                <a16:creationId xmlns:a16="http://schemas.microsoft.com/office/drawing/2014/main" id="{B7A37499-6BCA-6573-7653-7BF8B5BB5A30}"/>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667123" y="3388377"/>
            <a:ext cx="382928" cy="430719"/>
          </a:xfrm>
          <a:prstGeom prst="rect">
            <a:avLst/>
          </a:prstGeom>
          <a:ln>
            <a:solidFill>
              <a:schemeClr val="tx1"/>
            </a:solidFill>
          </a:ln>
        </p:spPr>
      </p:pic>
      <p:pic>
        <p:nvPicPr>
          <p:cNvPr id="23" name="Image 22">
            <a:extLst>
              <a:ext uri="{FF2B5EF4-FFF2-40B4-BE49-F238E27FC236}">
                <a16:creationId xmlns:a16="http://schemas.microsoft.com/office/drawing/2014/main" id="{E2602674-7018-1FA3-6825-474A86A53A2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309012" y="3487260"/>
            <a:ext cx="1129492" cy="443729"/>
          </a:xfrm>
          <a:prstGeom prst="rect">
            <a:avLst/>
          </a:prstGeom>
        </p:spPr>
      </p:pic>
      <p:pic>
        <p:nvPicPr>
          <p:cNvPr id="24" name="Image 23" descr="Dragon NaturallySpeaking est un logiciel de reconnaissance vocale">
            <a:extLst>
              <a:ext uri="{FF2B5EF4-FFF2-40B4-BE49-F238E27FC236}">
                <a16:creationId xmlns:a16="http://schemas.microsoft.com/office/drawing/2014/main" id="{2A66BC0B-58AB-C591-1FCF-3DF9A07C21F5}"/>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40352" y="3497224"/>
            <a:ext cx="382928" cy="430719"/>
          </a:xfrm>
          <a:prstGeom prst="rect">
            <a:avLst/>
          </a:prstGeom>
          <a:ln>
            <a:solidFill>
              <a:schemeClr val="tx1"/>
            </a:solidFill>
          </a:ln>
        </p:spPr>
      </p:pic>
      <p:pic>
        <p:nvPicPr>
          <p:cNvPr id="27" name="Image 26">
            <a:extLst>
              <a:ext uri="{FF2B5EF4-FFF2-40B4-BE49-F238E27FC236}">
                <a16:creationId xmlns:a16="http://schemas.microsoft.com/office/drawing/2014/main" id="{CC511E00-5E27-238E-FB78-64A158ACB6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673006" y="3009742"/>
            <a:ext cx="866520" cy="424507"/>
          </a:xfrm>
          <a:prstGeom prst="rect">
            <a:avLst/>
          </a:prstGeom>
          <a:ln>
            <a:solidFill>
              <a:schemeClr val="tx1"/>
            </a:solidFill>
          </a:ln>
        </p:spPr>
      </p:pic>
      <p:sp>
        <p:nvSpPr>
          <p:cNvPr id="20" name="Ellipse 19">
            <a:extLst>
              <a:ext uri="{FF2B5EF4-FFF2-40B4-BE49-F238E27FC236}">
                <a16:creationId xmlns:a16="http://schemas.microsoft.com/office/drawing/2014/main" id="{3B561601-A2A7-DC4B-A1C9-A992B56390F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629430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44C96A-EEB9-CAF6-FF26-9C9D4ECE3E90}"/>
              </a:ext>
            </a:extLst>
          </p:cNvPr>
          <p:cNvSpPr>
            <a:spLocks noGrp="1"/>
          </p:cNvSpPr>
          <p:nvPr>
            <p:ph idx="1"/>
          </p:nvPr>
        </p:nvSpPr>
        <p:spPr/>
        <p:txBody>
          <a:bodyPr/>
          <a:lstStyle/>
          <a:p>
            <a:pPr marL="12700">
              <a:lnSpc>
                <a:spcPct val="100000"/>
              </a:lnSpc>
              <a:spcBef>
                <a:spcPts val="105"/>
              </a:spcBef>
            </a:pPr>
            <a:r>
              <a:rPr lang="fr-FR" sz="1400" b="1">
                <a:cs typeface="Helvetica 55 Roman"/>
              </a:rPr>
              <a:t>Description</a:t>
            </a:r>
            <a:r>
              <a:rPr lang="fr-FR" sz="1400" b="1" spc="-80">
                <a:cs typeface="Helvetica 55 Roman"/>
              </a:rPr>
              <a:t> </a:t>
            </a:r>
            <a:r>
              <a:rPr lang="fr-FR" sz="1400" b="1">
                <a:cs typeface="Helvetica 55 Roman"/>
              </a:rPr>
              <a:t>:</a:t>
            </a:r>
            <a:endParaRPr lang="fr-FR" sz="1400">
              <a:cs typeface="Helvetica 55 Roman"/>
            </a:endParaRPr>
          </a:p>
          <a:p>
            <a:pPr>
              <a:lnSpc>
                <a:spcPct val="100000"/>
              </a:lnSpc>
              <a:spcBef>
                <a:spcPts val="40"/>
              </a:spcBef>
            </a:pPr>
            <a:r>
              <a:rPr lang="fr-FR" sz="1400">
                <a:latin typeface="Helvetica 55 Roman" panose="02000503040000020004" pitchFamily="2" charset="0"/>
                <a:cs typeface="Arial"/>
              </a:rPr>
              <a:t>Le nom accessible d’un composant correspond à ce qui est restitué par les technologies d’assistances.</a:t>
            </a:r>
          </a:p>
          <a:p>
            <a:pPr>
              <a:lnSpc>
                <a:spcPct val="100000"/>
              </a:lnSpc>
              <a:spcBef>
                <a:spcPts val="40"/>
              </a:spcBef>
            </a:pPr>
            <a:r>
              <a:rPr lang="fr-FR" sz="1400">
                <a:latin typeface="Helvetica 55 Roman" panose="02000503040000020004" pitchFamily="2" charset="0"/>
                <a:cs typeface="Arial"/>
              </a:rPr>
              <a:t>Les composants concernés sont :</a:t>
            </a:r>
          </a:p>
          <a:p>
            <a:pPr lvl="2">
              <a:lnSpc>
                <a:spcPct val="100000"/>
              </a:lnSpc>
              <a:spcBef>
                <a:spcPts val="40"/>
              </a:spcBef>
            </a:pPr>
            <a:r>
              <a:rPr lang="fr-FR">
                <a:latin typeface="Helvetica 55 Roman" panose="02000503040000020004" pitchFamily="2" charset="0"/>
                <a:cs typeface="Arial"/>
              </a:rPr>
              <a:t>Les champs de formulaire avec les labels</a:t>
            </a:r>
          </a:p>
          <a:p>
            <a:pPr lvl="2">
              <a:lnSpc>
                <a:spcPct val="100000"/>
              </a:lnSpc>
              <a:spcBef>
                <a:spcPts val="40"/>
              </a:spcBef>
            </a:pPr>
            <a:r>
              <a:rPr lang="fr-FR">
                <a:latin typeface="Helvetica 55 Roman" panose="02000503040000020004" pitchFamily="2" charset="0"/>
                <a:cs typeface="Arial"/>
              </a:rPr>
              <a:t>Les images avec son attribut alt</a:t>
            </a:r>
          </a:p>
          <a:p>
            <a:pPr lvl="2">
              <a:lnSpc>
                <a:spcPct val="100000"/>
              </a:lnSpc>
              <a:spcBef>
                <a:spcPts val="40"/>
              </a:spcBef>
            </a:pPr>
            <a:r>
              <a:rPr lang="fr-FR">
                <a:latin typeface="Helvetica 55 Roman" panose="02000503040000020004" pitchFamily="2" charset="0"/>
                <a:cs typeface="Arial"/>
              </a:rPr>
              <a:t>Les boutons et les liens </a:t>
            </a:r>
          </a:p>
          <a:p>
            <a:pPr>
              <a:lnSpc>
                <a:spcPct val="100000"/>
              </a:lnSpc>
              <a:spcBef>
                <a:spcPts val="40"/>
              </a:spcBef>
            </a:pPr>
            <a:endParaRPr lang="fr-FR" sz="1400">
              <a:latin typeface="Helvetica 55 Roman" panose="02000503040000020004" pitchFamily="2" charset="0"/>
              <a:cs typeface="Arial"/>
            </a:endParaRPr>
          </a:p>
          <a:p>
            <a:pPr>
              <a:lnSpc>
                <a:spcPct val="100000"/>
              </a:lnSpc>
              <a:spcBef>
                <a:spcPts val="40"/>
              </a:spcBef>
            </a:pPr>
            <a:r>
              <a:rPr lang="fr-FR" sz="1400" b="1">
                <a:latin typeface="Helvetica 75 Bold" panose="02000803050000020004" pitchFamily="2" charset="0"/>
                <a:cs typeface="Arial"/>
              </a:rPr>
              <a:t>Les règles à suivre :</a:t>
            </a:r>
          </a:p>
          <a:p>
            <a:pPr lvl="2">
              <a:spcBef>
                <a:spcPts val="40"/>
              </a:spcBef>
            </a:pPr>
            <a:r>
              <a:rPr lang="fr-FR">
                <a:latin typeface="Helvetica 55 Roman" panose="02000503040000020004" pitchFamily="2" charset="0"/>
                <a:cs typeface="Arial"/>
              </a:rPr>
              <a:t>Le nom accessible d’un élément interactif  doit être pertinent et non vide</a:t>
            </a:r>
          </a:p>
          <a:p>
            <a:pPr lvl="2">
              <a:lnSpc>
                <a:spcPct val="100000"/>
              </a:lnSpc>
              <a:spcBef>
                <a:spcPts val="40"/>
              </a:spcBef>
            </a:pPr>
            <a:r>
              <a:rPr lang="fr-FR">
                <a:latin typeface="Helvetica 55 Roman" panose="02000503040000020004" pitchFamily="2" charset="0"/>
                <a:cs typeface="Arial"/>
              </a:rPr>
              <a:t>Le nom accessible commence par le texte visible à l’écran</a:t>
            </a:r>
            <a:endParaRPr lang="fr-FR">
              <a:highlight>
                <a:srgbClr val="FFFF00"/>
              </a:highlight>
              <a:latin typeface="Helvetica 55 Roman" panose="02000503040000020004" pitchFamily="2" charset="0"/>
              <a:cs typeface="Arial"/>
            </a:endParaRPr>
          </a:p>
          <a:p>
            <a:pPr marL="285750" indent="-285750">
              <a:lnSpc>
                <a:spcPct val="100000"/>
              </a:lnSpc>
              <a:spcBef>
                <a:spcPts val="40"/>
              </a:spcBef>
              <a:buFont typeface="Arial" panose="020B0604020202020204" pitchFamily="34" charset="0"/>
              <a:buChar char="•"/>
            </a:pPr>
            <a:endParaRPr lang="fr-FR" sz="1400">
              <a:latin typeface="Helvetica 55 Roman" panose="02000503040000020004" pitchFamily="2" charset="0"/>
              <a:cs typeface="Arial"/>
            </a:endParaRPr>
          </a:p>
          <a:p>
            <a:r>
              <a:rPr lang="fr-FR">
                <a:effectLst/>
                <a:latin typeface="+mn-lt"/>
                <a:ea typeface="Calibri" panose="020F0502020204030204" pitchFamily="34" charset="0"/>
              </a:rPr>
              <a:t>Attention : certaines personnes naviguent à l’aide d’un lecteur d’écran essentiellement via la liste des éléments, </a:t>
            </a:r>
            <a:r>
              <a:rPr lang="fr-FR">
                <a:effectLst/>
                <a:latin typeface="Helvetica 55 Roman" panose="02000503040000020004" pitchFamily="2" charset="0"/>
                <a:ea typeface="Calibri" panose="020F0502020204030204" pitchFamily="34" charset="0"/>
              </a:rPr>
              <a:t>tous les liens, tous les titres, tous les boutons, ou toutes les régions.</a:t>
            </a:r>
          </a:p>
          <a:p>
            <a:r>
              <a:rPr lang="fr-FR">
                <a:effectLst/>
                <a:latin typeface="Helvetica 55 Roman" panose="02000503040000020004" pitchFamily="2" charset="0"/>
                <a:ea typeface="Calibri" panose="020F0502020204030204" pitchFamily="34" charset="0"/>
              </a:rPr>
              <a:t>D’où l’importance de bien désambiguïser les libellés des titres, des liens et des boutons, par un libellé suffisamment explicite (hors contexte visuel) ou avec un nom accessible.</a:t>
            </a:r>
          </a:p>
        </p:txBody>
      </p:sp>
      <p:sp>
        <p:nvSpPr>
          <p:cNvPr id="2" name="object 2"/>
          <p:cNvSpPr txBox="1">
            <a:spLocks noGrp="1"/>
          </p:cNvSpPr>
          <p:nvPr>
            <p:ph type="title"/>
          </p:nvPr>
        </p:nvSpPr>
        <p:spPr>
          <a:xfrm>
            <a:off x="314325" y="267494"/>
            <a:ext cx="8515350" cy="1029128"/>
          </a:xfrm>
          <a:prstGeom prst="rect">
            <a:avLst/>
          </a:prstGeom>
        </p:spPr>
        <p:txBody>
          <a:bodyPr vert="horz" wrap="square" lIns="0" tIns="13335" rIns="0" bIns="0" rtlCol="0">
            <a:spAutoFit/>
          </a:bodyPr>
          <a:lstStyle/>
          <a:p>
            <a:pPr marL="12700">
              <a:lnSpc>
                <a:spcPct val="100000"/>
              </a:lnSpc>
              <a:spcBef>
                <a:spcPts val="105"/>
              </a:spcBef>
            </a:pPr>
            <a:r>
              <a:rPr lang="fr-FR" sz="2200">
                <a:latin typeface="Helvetica 75 Bold"/>
              </a:rPr>
              <a:t>Le</a:t>
            </a:r>
            <a:r>
              <a:rPr lang="fr-FR" sz="2200" spc="-30">
                <a:latin typeface="Helvetica 75 Bold"/>
              </a:rPr>
              <a:t> </a:t>
            </a:r>
            <a:r>
              <a:rPr lang="fr-FR" sz="2200">
                <a:latin typeface="Helvetica 75 Bold"/>
              </a:rPr>
              <a:t>nom accessible ou… comment rajouter un contenu spécifique (sans l’afficher) pour les aides techniques</a:t>
            </a:r>
            <a:br>
              <a:rPr lang="fr-FR" sz="2200"/>
            </a:br>
            <a:endParaRPr lang="fr-FR" sz="2200"/>
          </a:p>
        </p:txBody>
      </p:sp>
      <p:sp>
        <p:nvSpPr>
          <p:cNvPr id="5" name="Ellipse 4">
            <a:extLst>
              <a:ext uri="{FF2B5EF4-FFF2-40B4-BE49-F238E27FC236}">
                <a16:creationId xmlns:a16="http://schemas.microsoft.com/office/drawing/2014/main" id="{833267C9-7A8E-6DCA-0744-073C41BA996B}"/>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A1DFA3F-6025-989C-536C-F51B54382105}"/>
              </a:ext>
            </a:extLst>
          </p:cNvPr>
          <p:cNvSpPr>
            <a:spLocks noGrp="1"/>
          </p:cNvSpPr>
          <p:nvPr>
            <p:ph type="title"/>
          </p:nvPr>
        </p:nvSpPr>
        <p:spPr/>
        <p:txBody>
          <a:bodyPr/>
          <a:lstStyle/>
          <a:p>
            <a:r>
              <a:rPr lang="fr-FR"/>
              <a:t>Au lecteur d’écran, plusieurs stratégies possibles pour trouver l’information souhaité</a:t>
            </a:r>
          </a:p>
        </p:txBody>
      </p:sp>
      <p:sp>
        <p:nvSpPr>
          <p:cNvPr id="9" name="ZoneTexte 8">
            <a:extLst>
              <a:ext uri="{FF2B5EF4-FFF2-40B4-BE49-F238E27FC236}">
                <a16:creationId xmlns:a16="http://schemas.microsoft.com/office/drawing/2014/main" id="{982916FC-6889-493C-71A3-D6BB53649903}"/>
              </a:ext>
            </a:extLst>
          </p:cNvPr>
          <p:cNvSpPr txBox="1"/>
          <p:nvPr/>
        </p:nvSpPr>
        <p:spPr>
          <a:xfrm>
            <a:off x="314325" y="4289753"/>
            <a:ext cx="7875588" cy="523220"/>
          </a:xfrm>
          <a:prstGeom prst="rect">
            <a:avLst/>
          </a:prstGeom>
          <a:noFill/>
        </p:spPr>
        <p:txBody>
          <a:bodyPr wrap="square">
            <a:spAutoFit/>
          </a:bodyPr>
          <a:lstStyle/>
          <a:p>
            <a:r>
              <a:rPr lang="en-US" sz="1400" err="1">
                <a:latin typeface="Helvetica 55 Roman" panose="02000503040000020004" pitchFamily="2" charset="0"/>
              </a:rPr>
              <a:t>WebAIM</a:t>
            </a:r>
            <a:r>
              <a:rPr lang="en-US" sz="1400">
                <a:latin typeface="Helvetica 55 Roman" panose="02000503040000020004" pitchFamily="2" charset="0"/>
              </a:rPr>
              <a:t> Projects &gt; Screen Reader User Survey #9 Finding Information</a:t>
            </a:r>
          </a:p>
          <a:p>
            <a:r>
              <a:rPr lang="fr-FR" sz="1400">
                <a:latin typeface="Helvetica 55 Roman" panose="02000503040000020004" pitchFamily="2" charset="0"/>
                <a:hlinkClick r:id="rId2"/>
              </a:rPr>
              <a:t>https://webaim.org/projects/screenreadersurvey9/#finding</a:t>
            </a:r>
            <a:r>
              <a:rPr lang="fr-FR" sz="1400">
                <a:latin typeface="Helvetica 55 Roman" panose="02000503040000020004" pitchFamily="2" charset="0"/>
              </a:rPr>
              <a:t> </a:t>
            </a:r>
          </a:p>
        </p:txBody>
      </p:sp>
      <p:graphicFrame>
        <p:nvGraphicFramePr>
          <p:cNvPr id="2" name="Graphique 1">
            <a:extLst>
              <a:ext uri="{FF2B5EF4-FFF2-40B4-BE49-F238E27FC236}">
                <a16:creationId xmlns:a16="http://schemas.microsoft.com/office/drawing/2014/main" id="{B6BD25B6-E5EC-3839-54B3-A909084FFC47}"/>
              </a:ext>
            </a:extLst>
          </p:cNvPr>
          <p:cNvGraphicFramePr/>
          <p:nvPr>
            <p:extLst>
              <p:ext uri="{D42A27DB-BD31-4B8C-83A1-F6EECF244321}">
                <p14:modId xmlns:p14="http://schemas.microsoft.com/office/powerpoint/2010/main" val="977824020"/>
              </p:ext>
            </p:extLst>
          </p:nvPr>
        </p:nvGraphicFramePr>
        <p:xfrm>
          <a:off x="314325" y="742930"/>
          <a:ext cx="8542338" cy="3815132"/>
        </p:xfrm>
        <a:graphic>
          <a:graphicData uri="http://schemas.openxmlformats.org/drawingml/2006/chart">
            <c:chart xmlns:c="http://schemas.openxmlformats.org/drawingml/2006/chart" xmlns:r="http://schemas.openxmlformats.org/officeDocument/2006/relationships" r:id="rId3"/>
          </a:graphicData>
        </a:graphic>
      </p:graphicFrame>
      <p:sp>
        <p:nvSpPr>
          <p:cNvPr id="3" name="ZoneTexte 2">
            <a:extLst>
              <a:ext uri="{FF2B5EF4-FFF2-40B4-BE49-F238E27FC236}">
                <a16:creationId xmlns:a16="http://schemas.microsoft.com/office/drawing/2014/main" id="{33F9D3F9-5700-B4A6-09D8-A1CD296D6F8F}"/>
              </a:ext>
            </a:extLst>
          </p:cNvPr>
          <p:cNvSpPr txBox="1"/>
          <p:nvPr/>
        </p:nvSpPr>
        <p:spPr>
          <a:xfrm>
            <a:off x="6691572" y="3310455"/>
            <a:ext cx="2165091" cy="646331"/>
          </a:xfrm>
          <a:prstGeom prst="rect">
            <a:avLst/>
          </a:prstGeom>
        </p:spPr>
        <p:txBody>
          <a:bodyPr wrap="square" lIns="0" tIns="0" rIns="0" bIns="0" rtlCol="0">
            <a:spAutoFit/>
          </a:bodyPr>
          <a:lstStyle/>
          <a:p>
            <a:r>
              <a:rPr lang="fr-FR" sz="1400"/>
              <a:t>Ordre variable selon le niveau de maitrise de </a:t>
            </a:r>
            <a:br>
              <a:rPr lang="fr-FR" sz="1400"/>
            </a:br>
            <a:r>
              <a:rPr lang="fr-FR" sz="1400"/>
              <a:t>son lecteur d’écran</a:t>
            </a:r>
          </a:p>
        </p:txBody>
      </p:sp>
      <p:sp>
        <p:nvSpPr>
          <p:cNvPr id="4" name="Ellipse 3">
            <a:extLst>
              <a:ext uri="{FF2B5EF4-FFF2-40B4-BE49-F238E27FC236}">
                <a16:creationId xmlns:a16="http://schemas.microsoft.com/office/drawing/2014/main" id="{597DD73B-DE41-F7A7-BF2E-8DE55347CEE1}"/>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94664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FA2561C5-C11F-8F83-F496-9F47E4C76E9B}"/>
              </a:ext>
            </a:extLst>
          </p:cNvPr>
          <p:cNvSpPr>
            <a:spLocks noGrp="1"/>
          </p:cNvSpPr>
          <p:nvPr>
            <p:ph idx="1"/>
          </p:nvPr>
        </p:nvSpPr>
        <p:spPr/>
        <p:txBody>
          <a:bodyPr/>
          <a:lstStyle/>
          <a:p>
            <a:endParaRPr lang="fr-FR"/>
          </a:p>
        </p:txBody>
      </p:sp>
      <p:sp>
        <p:nvSpPr>
          <p:cNvPr id="7" name="Titre 6">
            <a:extLst>
              <a:ext uri="{FF2B5EF4-FFF2-40B4-BE49-F238E27FC236}">
                <a16:creationId xmlns:a16="http://schemas.microsoft.com/office/drawing/2014/main" id="{013AF623-2D9E-68CD-A988-47A67D6AE5EE}"/>
              </a:ext>
            </a:extLst>
          </p:cNvPr>
          <p:cNvSpPr>
            <a:spLocks noGrp="1"/>
          </p:cNvSpPr>
          <p:nvPr>
            <p:ph type="title"/>
          </p:nvPr>
        </p:nvSpPr>
        <p:spPr/>
        <p:txBody>
          <a:bodyPr/>
          <a:lstStyle/>
          <a:p>
            <a:r>
              <a:rPr lang="fr-FR"/>
              <a:t>Exemple de navigation par liste d’éléments</a:t>
            </a:r>
          </a:p>
        </p:txBody>
      </p:sp>
      <p:pic>
        <p:nvPicPr>
          <p:cNvPr id="5" name="Image 4">
            <a:extLst>
              <a:ext uri="{FF2B5EF4-FFF2-40B4-BE49-F238E27FC236}">
                <a16:creationId xmlns:a16="http://schemas.microsoft.com/office/drawing/2014/main" id="{3A1BE3E8-5880-929E-BDFD-9EB13EF72A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23765"/>
            <a:ext cx="9144000" cy="4319735"/>
          </a:xfrm>
          <a:prstGeom prst="rect">
            <a:avLst/>
          </a:prstGeom>
        </p:spPr>
      </p:pic>
    </p:spTree>
    <p:extLst>
      <p:ext uri="{BB962C8B-B14F-4D97-AF65-F5344CB8AC3E}">
        <p14:creationId xmlns:p14="http://schemas.microsoft.com/office/powerpoint/2010/main" val="880642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7B22608-C933-E550-6ABE-0B279F5286E0}"/>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liens</a:t>
            </a:r>
          </a:p>
        </p:txBody>
      </p:sp>
      <p:pic>
        <p:nvPicPr>
          <p:cNvPr id="8" name="Image 7">
            <a:extLst>
              <a:ext uri="{FF2B5EF4-FFF2-40B4-BE49-F238E27FC236}">
                <a16:creationId xmlns:a16="http://schemas.microsoft.com/office/drawing/2014/main" id="{A2F6BAA8-F012-8719-15E4-8BB325F2589B}"/>
              </a:ext>
            </a:extLst>
          </p:cNvPr>
          <p:cNvPicPr>
            <a:picLocks noChangeAspect="1"/>
          </p:cNvPicPr>
          <p:nvPr/>
        </p:nvPicPr>
        <p:blipFill>
          <a:blip r:embed="rId2"/>
          <a:stretch>
            <a:fillRect/>
          </a:stretch>
        </p:blipFill>
        <p:spPr>
          <a:xfrm>
            <a:off x="1793081" y="864393"/>
            <a:ext cx="5557838" cy="3414713"/>
          </a:xfrm>
          <a:prstGeom prst="rect">
            <a:avLst/>
          </a:prstGeom>
        </p:spPr>
      </p:pic>
      <p:sp>
        <p:nvSpPr>
          <p:cNvPr id="9" name="ZoneTexte 8">
            <a:extLst>
              <a:ext uri="{FF2B5EF4-FFF2-40B4-BE49-F238E27FC236}">
                <a16:creationId xmlns:a16="http://schemas.microsoft.com/office/drawing/2014/main" id="{D382781D-0E64-C0C9-CAE9-18C3F2E5CDE5}"/>
              </a:ext>
            </a:extLst>
          </p:cNvPr>
          <p:cNvSpPr txBox="1"/>
          <p:nvPr/>
        </p:nvSpPr>
        <p:spPr>
          <a:xfrm>
            <a:off x="4572000" y="1995456"/>
            <a:ext cx="4284663" cy="576293"/>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libellés de liens explicites et uniques, indépendant de leur contexte.</a:t>
            </a:r>
          </a:p>
        </p:txBody>
      </p:sp>
      <p:sp>
        <p:nvSpPr>
          <p:cNvPr id="10" name="Rectangle 9">
            <a:extLst>
              <a:ext uri="{FF2B5EF4-FFF2-40B4-BE49-F238E27FC236}">
                <a16:creationId xmlns:a16="http://schemas.microsoft.com/office/drawing/2014/main" id="{B39E016E-FE50-7D78-1DCB-99C25F213511}"/>
              </a:ext>
            </a:extLst>
          </p:cNvPr>
          <p:cNvSpPr/>
          <p:nvPr/>
        </p:nvSpPr>
        <p:spPr>
          <a:xfrm>
            <a:off x="1721073" y="3219822"/>
            <a:ext cx="573124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 name="ZoneTexte 1">
            <a:extLst>
              <a:ext uri="{FF2B5EF4-FFF2-40B4-BE49-F238E27FC236}">
                <a16:creationId xmlns:a16="http://schemas.microsoft.com/office/drawing/2014/main" id="{268156EC-9A5F-DA7C-7690-AD1687626693}"/>
              </a:ext>
            </a:extLst>
          </p:cNvPr>
          <p:cNvSpPr txBox="1"/>
          <p:nvPr/>
        </p:nvSpPr>
        <p:spPr>
          <a:xfrm>
            <a:off x="4586696" y="3645983"/>
            <a:ext cx="3655219" cy="576293"/>
          </a:xfrm>
          <a:prstGeom prst="rect">
            <a:avLst/>
          </a:prstGeom>
          <a:solidFill>
            <a:schemeClr val="accent6">
              <a:lumMod val="40000"/>
              <a:lumOff val="60000"/>
            </a:schemeClr>
          </a:solidFill>
          <a:ln w="28575">
            <a:solidFill>
              <a:srgbClr val="FF0000"/>
            </a:solidFill>
          </a:ln>
        </p:spPr>
        <p:txBody>
          <a:bodyPr wrap="square" lIns="72000" tIns="72000" rIns="72000" bIns="72000" rtlCol="0">
            <a:spAutoFit/>
          </a:bodyPr>
          <a:lstStyle/>
          <a:p>
            <a:r>
              <a:rPr lang="fr-FR" sz="1400">
                <a:latin typeface="Helvetica 55 Roman" panose="020B0604020202020204" pitchFamily="34" charset="0"/>
              </a:rPr>
              <a:t>Fournir un nom accessible intelligible…</a:t>
            </a:r>
          </a:p>
          <a:p>
            <a:r>
              <a:rPr lang="fr-FR" sz="1400">
                <a:latin typeface="Helvetica 55 Roman" panose="020B0604020202020204" pitchFamily="34" charset="0"/>
              </a:rPr>
              <a:t>Attention à la composition automatique</a:t>
            </a:r>
          </a:p>
        </p:txBody>
      </p:sp>
    </p:spTree>
    <p:extLst>
      <p:ext uri="{BB962C8B-B14F-4D97-AF65-F5344CB8AC3E}">
        <p14:creationId xmlns:p14="http://schemas.microsoft.com/office/powerpoint/2010/main" val="8835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1F8926-5935-985D-C3A1-D60BD27476D6}"/>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titres</a:t>
            </a:r>
            <a:endParaRPr lang="fr-FR"/>
          </a:p>
        </p:txBody>
      </p:sp>
      <p:pic>
        <p:nvPicPr>
          <p:cNvPr id="6" name="Image 5">
            <a:extLst>
              <a:ext uri="{FF2B5EF4-FFF2-40B4-BE49-F238E27FC236}">
                <a16:creationId xmlns:a16="http://schemas.microsoft.com/office/drawing/2014/main" id="{2CAC2670-B093-0666-E4C0-5BB5377C30DE}"/>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7" name="ZoneTexte 6">
            <a:extLst>
              <a:ext uri="{FF2B5EF4-FFF2-40B4-BE49-F238E27FC236}">
                <a16:creationId xmlns:a16="http://schemas.microsoft.com/office/drawing/2014/main" id="{9FD0290D-3514-3C4C-A9F2-4ECB85F5C184}"/>
              </a:ext>
            </a:extLst>
          </p:cNvPr>
          <p:cNvSpPr txBox="1"/>
          <p:nvPr/>
        </p:nvSpPr>
        <p:spPr>
          <a:xfrm>
            <a:off x="4572000" y="2175881"/>
            <a:ext cx="4284663" cy="791737"/>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titres explicites et uniques, indépendant de leur contexte, avec une hiérarchie cohérente avec l’organisation de la page</a:t>
            </a:r>
          </a:p>
        </p:txBody>
      </p:sp>
      <p:sp>
        <p:nvSpPr>
          <p:cNvPr id="2" name="Rectangle 1">
            <a:extLst>
              <a:ext uri="{FF2B5EF4-FFF2-40B4-BE49-F238E27FC236}">
                <a16:creationId xmlns:a16="http://schemas.microsoft.com/office/drawing/2014/main" id="{AF35CDBB-C8C5-334A-46E9-92FFBF0EDCCA}"/>
              </a:ext>
            </a:extLst>
          </p:cNvPr>
          <p:cNvSpPr/>
          <p:nvPr/>
        </p:nvSpPr>
        <p:spPr>
          <a:xfrm>
            <a:off x="1891324" y="1758463"/>
            <a:ext cx="2164862" cy="1414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23404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1F8926-5935-985D-C3A1-D60BD27476D6}"/>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champs de formulaire</a:t>
            </a:r>
            <a:endParaRPr lang="fr-FR"/>
          </a:p>
        </p:txBody>
      </p:sp>
      <p:pic>
        <p:nvPicPr>
          <p:cNvPr id="2" name="Image 1">
            <a:extLst>
              <a:ext uri="{FF2B5EF4-FFF2-40B4-BE49-F238E27FC236}">
                <a16:creationId xmlns:a16="http://schemas.microsoft.com/office/drawing/2014/main" id="{C9652C9C-F988-5F2B-1954-4EAA397633A4}"/>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4" name="Rectangle 3">
            <a:extLst>
              <a:ext uri="{FF2B5EF4-FFF2-40B4-BE49-F238E27FC236}">
                <a16:creationId xmlns:a16="http://schemas.microsoft.com/office/drawing/2014/main" id="{2063A684-6696-DEE1-BEFA-FD23A43C8FDC}"/>
              </a:ext>
            </a:extLst>
          </p:cNvPr>
          <p:cNvSpPr/>
          <p:nvPr/>
        </p:nvSpPr>
        <p:spPr>
          <a:xfrm>
            <a:off x="1843903" y="2496490"/>
            <a:ext cx="2728097" cy="806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8" name="Rectangle 7">
            <a:extLst>
              <a:ext uri="{FF2B5EF4-FFF2-40B4-BE49-F238E27FC236}">
                <a16:creationId xmlns:a16="http://schemas.microsoft.com/office/drawing/2014/main" id="{FA347345-4638-F281-60B2-E7F744CA182D}"/>
              </a:ext>
            </a:extLst>
          </p:cNvPr>
          <p:cNvSpPr/>
          <p:nvPr/>
        </p:nvSpPr>
        <p:spPr>
          <a:xfrm>
            <a:off x="1843903" y="3389022"/>
            <a:ext cx="2728097" cy="357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ZoneTexte 6">
            <a:extLst>
              <a:ext uri="{FF2B5EF4-FFF2-40B4-BE49-F238E27FC236}">
                <a16:creationId xmlns:a16="http://schemas.microsoft.com/office/drawing/2014/main" id="{2D116588-4434-235D-7686-1CBB9C095F6C}"/>
              </a:ext>
            </a:extLst>
          </p:cNvPr>
          <p:cNvSpPr txBox="1"/>
          <p:nvPr/>
        </p:nvSpPr>
        <p:spPr>
          <a:xfrm>
            <a:off x="4572000" y="2991373"/>
            <a:ext cx="3655219" cy="576293"/>
          </a:xfrm>
          <a:prstGeom prst="rect">
            <a:avLst/>
          </a:prstGeom>
          <a:solidFill>
            <a:schemeClr val="accent6">
              <a:lumMod val="40000"/>
              <a:lumOff val="60000"/>
            </a:schemeClr>
          </a:solidFill>
          <a:ln w="28575">
            <a:solidFill>
              <a:srgbClr val="FF0000"/>
            </a:solidFill>
          </a:ln>
        </p:spPr>
        <p:txBody>
          <a:bodyPr wrap="square" lIns="72000" tIns="72000" rIns="72000" bIns="72000" rtlCol="0">
            <a:spAutoFit/>
          </a:bodyPr>
          <a:lstStyle/>
          <a:p>
            <a:r>
              <a:rPr lang="fr-FR" sz="1400">
                <a:latin typeface="Helvetica 55 Roman" panose="020B0604020202020204" pitchFamily="34" charset="0"/>
              </a:rPr>
              <a:t>Regrouper les options de tri / filtre et </a:t>
            </a:r>
            <a:br>
              <a:rPr lang="fr-FR" sz="1400">
                <a:latin typeface="Helvetica 55 Roman" panose="020B0604020202020204" pitchFamily="34" charset="0"/>
              </a:rPr>
            </a:br>
            <a:r>
              <a:rPr lang="fr-FR" sz="1400">
                <a:latin typeface="Helvetica 55 Roman" panose="020B0604020202020204" pitchFamily="34" charset="0"/>
              </a:rPr>
              <a:t>titrer chaque groupe</a:t>
            </a:r>
          </a:p>
        </p:txBody>
      </p:sp>
    </p:spTree>
    <p:extLst>
      <p:ext uri="{BB962C8B-B14F-4D97-AF65-F5344CB8AC3E}">
        <p14:creationId xmlns:p14="http://schemas.microsoft.com/office/powerpoint/2010/main" val="318761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boutons</a:t>
            </a:r>
            <a:endParaRPr lang="fr-FR"/>
          </a:p>
        </p:txBody>
      </p:sp>
      <p:pic>
        <p:nvPicPr>
          <p:cNvPr id="4" name="Image 3">
            <a:extLst>
              <a:ext uri="{FF2B5EF4-FFF2-40B4-BE49-F238E27FC236}">
                <a16:creationId xmlns:a16="http://schemas.microsoft.com/office/drawing/2014/main" id="{021E9188-1506-D028-91EE-7908A383D5A0}"/>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5" name="ZoneTexte 4">
            <a:extLst>
              <a:ext uri="{FF2B5EF4-FFF2-40B4-BE49-F238E27FC236}">
                <a16:creationId xmlns:a16="http://schemas.microsoft.com/office/drawing/2014/main" id="{035E84D7-03F3-E3EB-9A99-039C33473F63}"/>
              </a:ext>
            </a:extLst>
          </p:cNvPr>
          <p:cNvSpPr txBox="1"/>
          <p:nvPr/>
        </p:nvSpPr>
        <p:spPr>
          <a:xfrm>
            <a:off x="4572000" y="1989152"/>
            <a:ext cx="4284663" cy="576293"/>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libellés de bouton explicites et uniques, indépendant de leur contexte.</a:t>
            </a:r>
          </a:p>
        </p:txBody>
      </p:sp>
      <p:sp>
        <p:nvSpPr>
          <p:cNvPr id="3" name="Rectangle 2">
            <a:extLst>
              <a:ext uri="{FF2B5EF4-FFF2-40B4-BE49-F238E27FC236}">
                <a16:creationId xmlns:a16="http://schemas.microsoft.com/office/drawing/2014/main" id="{06353DFE-D07E-FF4B-F050-E62FAA375716}"/>
              </a:ext>
            </a:extLst>
          </p:cNvPr>
          <p:cNvSpPr/>
          <p:nvPr/>
        </p:nvSpPr>
        <p:spPr>
          <a:xfrm flipV="1">
            <a:off x="1843903" y="1836614"/>
            <a:ext cx="2728097" cy="152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6378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49CB2EE-96DF-9C24-1701-4DEA2B2D794D}"/>
              </a:ext>
            </a:extLst>
          </p:cNvPr>
          <p:cNvPicPr>
            <a:picLocks noChangeAspect="1"/>
          </p:cNvPicPr>
          <p:nvPr/>
        </p:nvPicPr>
        <p:blipFill>
          <a:blip r:embed="rId2"/>
          <a:stretch>
            <a:fillRect/>
          </a:stretch>
        </p:blipFill>
        <p:spPr>
          <a:xfrm>
            <a:off x="1793082" y="864393"/>
            <a:ext cx="5557838" cy="3386537"/>
          </a:xfrm>
          <a:prstGeom prst="rect">
            <a:avLst/>
          </a:prstGeom>
        </p:spPr>
      </p:pic>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régions</a:t>
            </a:r>
            <a:endParaRPr lang="fr-FR"/>
          </a:p>
        </p:txBody>
      </p:sp>
    </p:spTree>
    <p:extLst>
      <p:ext uri="{BB962C8B-B14F-4D97-AF65-F5344CB8AC3E}">
        <p14:creationId xmlns:p14="http://schemas.microsoft.com/office/powerpoint/2010/main" val="338749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B3F4C76-B05F-0E76-BC7C-CA8076CFBEA2}"/>
              </a:ext>
            </a:extLst>
          </p:cNvPr>
          <p:cNvSpPr>
            <a:spLocks noGrp="1"/>
          </p:cNvSpPr>
          <p:nvPr>
            <p:ph idx="1"/>
          </p:nvPr>
        </p:nvSpPr>
        <p:spPr/>
        <p:txBody>
          <a:bodyPr/>
          <a:lstStyle/>
          <a:p>
            <a:pPr>
              <a:spcBef>
                <a:spcPts val="1200"/>
              </a:spcBef>
            </a:pPr>
            <a:r>
              <a:rPr lang="fr-FR"/>
              <a:t>L’utilisateur a toujours la possibilité d’interrompre la vocalisation en cours, pour continuer sa navigation via le lecteur d’écran</a:t>
            </a:r>
          </a:p>
          <a:p>
            <a:pPr marL="285750" indent="-285750">
              <a:spcBef>
                <a:spcPts val="1200"/>
              </a:spcBef>
              <a:buClr>
                <a:schemeClr val="bg2"/>
              </a:buClr>
              <a:buSzPct val="100000"/>
              <a:buFont typeface="Wingdings" panose="05000000000000000000" pitchFamily="2" charset="2"/>
              <a:buChar char="q"/>
            </a:pPr>
            <a:r>
              <a:rPr lang="fr-FR"/>
              <a:t>Organiser et distinguer les informations fournies à l’utilisateur :</a:t>
            </a:r>
          </a:p>
          <a:p>
            <a:pPr lvl="2">
              <a:spcBef>
                <a:spcPts val="1200"/>
              </a:spcBef>
            </a:pPr>
            <a:r>
              <a:rPr lang="fr-FR"/>
              <a:t>Les informations majeures en tête permettant de faire un choix </a:t>
            </a:r>
            <a:br>
              <a:rPr lang="fr-FR"/>
            </a:br>
            <a:r>
              <a:rPr lang="fr-FR">
                <a:latin typeface="Helvetica 55 Roman" panose="02000503040000020004" pitchFamily="2" charset="0"/>
              </a:rPr>
              <a:t>(intéressant, je veux en savoir plus </a:t>
            </a:r>
            <a:r>
              <a:rPr lang="fr-FR" b="1">
                <a:latin typeface="Helvetica 55 Roman" panose="02000503040000020004" pitchFamily="2" charset="0"/>
              </a:rPr>
              <a:t>ou</a:t>
            </a:r>
            <a:r>
              <a:rPr lang="fr-FR">
                <a:latin typeface="Helvetica 55 Roman" panose="02000503040000020004" pitchFamily="2" charset="0"/>
              </a:rPr>
              <a:t> ça ne correspond pas, je passe au suivant)</a:t>
            </a:r>
          </a:p>
          <a:p>
            <a:pPr lvl="2">
              <a:spcBef>
                <a:spcPts val="1200"/>
              </a:spcBef>
            </a:pPr>
            <a:r>
              <a:rPr lang="fr-FR"/>
              <a:t>Les informations secondaires ou mineures à reporter dans la description. </a:t>
            </a:r>
            <a:br>
              <a:rPr lang="fr-FR"/>
            </a:br>
            <a:r>
              <a:rPr lang="fr-FR">
                <a:latin typeface="Helvetica 55 Roman" panose="02000503040000020004" pitchFamily="2" charset="0"/>
              </a:rPr>
              <a:t>(j’ai choisi, je veux en savoir, je peux regarder plus en détail)</a:t>
            </a:r>
          </a:p>
          <a:p>
            <a:pPr lvl="2">
              <a:spcBef>
                <a:spcPts val="1200"/>
              </a:spcBef>
            </a:pPr>
            <a:endParaRPr lang="fr-FR">
              <a:latin typeface="Helvetica 55 Roman" panose="02000503040000020004" pitchFamily="2" charset="0"/>
            </a:endParaRPr>
          </a:p>
          <a:p>
            <a:pPr lvl="2">
              <a:spcBef>
                <a:spcPts val="1200"/>
              </a:spcBef>
            </a:pPr>
            <a:endParaRPr lang="fr-FR">
              <a:latin typeface="Helvetica 55 Roman" panose="02000503040000020004" pitchFamily="2" charset="0"/>
            </a:endParaRPr>
          </a:p>
          <a:p>
            <a:pPr>
              <a:spcBef>
                <a:spcPts val="1200"/>
              </a:spcBef>
            </a:pPr>
            <a:r>
              <a:rPr lang="fr-FR" sz="1600"/>
              <a:t>Titre :</a:t>
            </a:r>
          </a:p>
          <a:p>
            <a:pPr>
              <a:spcBef>
                <a:spcPts val="1200"/>
              </a:spcBef>
            </a:pPr>
            <a:r>
              <a:rPr lang="fr-FR" sz="1600"/>
              <a:t>Description : </a:t>
            </a:r>
          </a:p>
          <a:p>
            <a:pPr>
              <a:spcBef>
                <a:spcPts val="1200"/>
              </a:spcBef>
            </a:pPr>
            <a:endParaRPr lang="fr-FR"/>
          </a:p>
          <a:p>
            <a:pPr>
              <a:spcBef>
                <a:spcPts val="1200"/>
              </a:spcBef>
            </a:pPr>
            <a:endParaRPr lang="fr-FR"/>
          </a:p>
        </p:txBody>
      </p:sp>
      <p:sp>
        <p:nvSpPr>
          <p:cNvPr id="2" name="Titre 1">
            <a:extLst>
              <a:ext uri="{FF2B5EF4-FFF2-40B4-BE49-F238E27FC236}">
                <a16:creationId xmlns:a16="http://schemas.microsoft.com/office/drawing/2014/main" id="{25CBACDF-B81C-6125-6ECA-EF54BD766490}"/>
              </a:ext>
            </a:extLst>
          </p:cNvPr>
          <p:cNvSpPr>
            <a:spLocks noGrp="1"/>
          </p:cNvSpPr>
          <p:nvPr>
            <p:ph type="title"/>
          </p:nvPr>
        </p:nvSpPr>
        <p:spPr/>
        <p:txBody>
          <a:bodyPr/>
          <a:lstStyle/>
          <a:p>
            <a:r>
              <a:rPr lang="fr-FR"/>
              <a:t>Le nom accessible et …</a:t>
            </a:r>
            <a:br>
              <a:rPr lang="fr-FR"/>
            </a:br>
            <a:r>
              <a:rPr lang="fr-FR"/>
              <a:t>l’ordre des informations fournies</a:t>
            </a:r>
          </a:p>
        </p:txBody>
      </p:sp>
      <p:sp>
        <p:nvSpPr>
          <p:cNvPr id="9" name="ZoneTexte 8">
            <a:extLst>
              <a:ext uri="{FF2B5EF4-FFF2-40B4-BE49-F238E27FC236}">
                <a16:creationId xmlns:a16="http://schemas.microsoft.com/office/drawing/2014/main" id="{787B32FF-D649-2615-7F0D-7991A0BABDAF}"/>
              </a:ext>
            </a:extLst>
          </p:cNvPr>
          <p:cNvSpPr txBox="1"/>
          <p:nvPr/>
        </p:nvSpPr>
        <p:spPr>
          <a:xfrm>
            <a:off x="1701079" y="3792704"/>
            <a:ext cx="1172289" cy="276999"/>
          </a:xfrm>
          <a:prstGeom prst="homePlate">
            <a:avLst/>
          </a:prstGeom>
          <a:solidFill>
            <a:schemeClr val="accent2">
              <a:lumMod val="60000"/>
              <a:lumOff val="40000"/>
            </a:schemeClr>
          </a:solidFill>
          <a:ln>
            <a:solidFill>
              <a:schemeClr val="tx2"/>
            </a:solidFill>
          </a:ln>
        </p:spPr>
        <p:txBody>
          <a:bodyPr wrap="none">
            <a:spAutoFit/>
          </a:bodyPr>
          <a:lstStyle/>
          <a:p>
            <a:r>
              <a:rPr lang="fr-FR" sz="1200"/>
              <a:t>Info majeure</a:t>
            </a:r>
          </a:p>
        </p:txBody>
      </p:sp>
      <p:sp>
        <p:nvSpPr>
          <p:cNvPr id="10" name="ZoneTexte 9">
            <a:extLst>
              <a:ext uri="{FF2B5EF4-FFF2-40B4-BE49-F238E27FC236}">
                <a16:creationId xmlns:a16="http://schemas.microsoft.com/office/drawing/2014/main" id="{D18666AE-585A-87FB-A88C-4C01965E1365}"/>
              </a:ext>
            </a:extLst>
          </p:cNvPr>
          <p:cNvSpPr txBox="1"/>
          <p:nvPr/>
        </p:nvSpPr>
        <p:spPr>
          <a:xfrm>
            <a:off x="2826616" y="3792704"/>
            <a:ext cx="1450896" cy="276999"/>
          </a:xfrm>
          <a:prstGeom prst="chevron">
            <a:avLst/>
          </a:prstGeom>
          <a:solidFill>
            <a:schemeClr val="accent2">
              <a:lumMod val="40000"/>
              <a:lumOff val="60000"/>
            </a:schemeClr>
          </a:solidFill>
          <a:ln>
            <a:solidFill>
              <a:schemeClr val="tx2"/>
            </a:solidFill>
          </a:ln>
        </p:spPr>
        <p:txBody>
          <a:bodyPr wrap="none">
            <a:spAutoFit/>
          </a:bodyPr>
          <a:lstStyle/>
          <a:p>
            <a:r>
              <a:rPr lang="fr-FR" sz="1200"/>
              <a:t>Info majeure</a:t>
            </a:r>
          </a:p>
        </p:txBody>
      </p:sp>
      <p:sp>
        <p:nvSpPr>
          <p:cNvPr id="12" name="ZoneTexte 11">
            <a:extLst>
              <a:ext uri="{FF2B5EF4-FFF2-40B4-BE49-F238E27FC236}">
                <a16:creationId xmlns:a16="http://schemas.microsoft.com/office/drawing/2014/main" id="{1EADE84F-40C2-9A30-7561-7EAD2E720C33}"/>
              </a:ext>
            </a:extLst>
          </p:cNvPr>
          <p:cNvSpPr txBox="1"/>
          <p:nvPr/>
        </p:nvSpPr>
        <p:spPr>
          <a:xfrm>
            <a:off x="1691554" y="4179225"/>
            <a:ext cx="1306098" cy="276999"/>
          </a:xfrm>
          <a:prstGeom prst="homePlate">
            <a:avLst/>
          </a:prstGeom>
          <a:solidFill>
            <a:schemeClr val="accent6">
              <a:lumMod val="60000"/>
              <a:lumOff val="40000"/>
            </a:schemeClr>
          </a:solidFill>
          <a:ln>
            <a:solidFill>
              <a:schemeClr val="tx2"/>
            </a:solidFill>
          </a:ln>
        </p:spPr>
        <p:txBody>
          <a:bodyPr wrap="none">
            <a:spAutoFit/>
          </a:bodyPr>
          <a:lstStyle/>
          <a:p>
            <a:r>
              <a:rPr lang="fr-FR" sz="1200">
                <a:latin typeface="Helvetica 55 Roman" panose="020B0604020202020204" pitchFamily="34" charset="0"/>
              </a:rPr>
              <a:t>Info secondaire</a:t>
            </a:r>
          </a:p>
        </p:txBody>
      </p:sp>
      <p:sp>
        <p:nvSpPr>
          <p:cNvPr id="13" name="ZoneTexte 12">
            <a:extLst>
              <a:ext uri="{FF2B5EF4-FFF2-40B4-BE49-F238E27FC236}">
                <a16:creationId xmlns:a16="http://schemas.microsoft.com/office/drawing/2014/main" id="{5031332A-C631-4243-879A-7E2E0F888EA0}"/>
              </a:ext>
            </a:extLst>
          </p:cNvPr>
          <p:cNvSpPr txBox="1"/>
          <p:nvPr/>
        </p:nvSpPr>
        <p:spPr>
          <a:xfrm>
            <a:off x="4214655" y="3792704"/>
            <a:ext cx="1074929" cy="276999"/>
          </a:xfrm>
          <a:prstGeom prst="chevron">
            <a:avLst/>
          </a:prstGeom>
          <a:solidFill>
            <a:schemeClr val="accent2">
              <a:lumMod val="20000"/>
              <a:lumOff val="80000"/>
            </a:schemeClr>
          </a:solidFill>
          <a:ln>
            <a:solidFill>
              <a:schemeClr val="tx2"/>
            </a:solidFill>
          </a:ln>
        </p:spPr>
        <p:txBody>
          <a:bodyPr wrap="none">
            <a:spAutoFit/>
          </a:bodyPr>
          <a:lstStyle/>
          <a:p>
            <a:r>
              <a:rPr lang="fr-FR" sz="1200"/>
              <a:t>Info …</a:t>
            </a:r>
          </a:p>
        </p:txBody>
      </p:sp>
      <p:sp>
        <p:nvSpPr>
          <p:cNvPr id="14" name="ZoneTexte 13">
            <a:extLst>
              <a:ext uri="{FF2B5EF4-FFF2-40B4-BE49-F238E27FC236}">
                <a16:creationId xmlns:a16="http://schemas.microsoft.com/office/drawing/2014/main" id="{AEDE2E63-520A-C253-885E-85DE40D9DBC6}"/>
              </a:ext>
            </a:extLst>
          </p:cNvPr>
          <p:cNvSpPr txBox="1"/>
          <p:nvPr/>
        </p:nvSpPr>
        <p:spPr>
          <a:xfrm>
            <a:off x="2967682" y="4179225"/>
            <a:ext cx="1535027" cy="276999"/>
          </a:xfrm>
          <a:prstGeom prst="chevron">
            <a:avLst/>
          </a:prstGeom>
          <a:solidFill>
            <a:schemeClr val="accent6">
              <a:lumMod val="40000"/>
              <a:lumOff val="60000"/>
            </a:schemeClr>
          </a:solidFill>
          <a:ln>
            <a:solidFill>
              <a:schemeClr val="tx2"/>
            </a:solidFill>
          </a:ln>
        </p:spPr>
        <p:txBody>
          <a:bodyPr wrap="none">
            <a:spAutoFit/>
          </a:bodyPr>
          <a:lstStyle/>
          <a:p>
            <a:r>
              <a:rPr lang="fr-FR" sz="1200">
                <a:latin typeface="Helvetica 55 Roman" panose="020B0604020202020204" pitchFamily="34" charset="0"/>
              </a:rPr>
              <a:t>Info secondaire</a:t>
            </a:r>
          </a:p>
        </p:txBody>
      </p:sp>
      <p:sp>
        <p:nvSpPr>
          <p:cNvPr id="15" name="ZoneTexte 14">
            <a:extLst>
              <a:ext uri="{FF2B5EF4-FFF2-40B4-BE49-F238E27FC236}">
                <a16:creationId xmlns:a16="http://schemas.microsoft.com/office/drawing/2014/main" id="{A2078B85-90DF-E635-C4F2-51C70E732E44}"/>
              </a:ext>
            </a:extLst>
          </p:cNvPr>
          <p:cNvSpPr txBox="1"/>
          <p:nvPr/>
        </p:nvSpPr>
        <p:spPr>
          <a:xfrm>
            <a:off x="4464801" y="4179225"/>
            <a:ext cx="1036000" cy="276999"/>
          </a:xfrm>
          <a:prstGeom prst="chevron">
            <a:avLst/>
          </a:prstGeom>
          <a:solidFill>
            <a:schemeClr val="accent6">
              <a:lumMod val="20000"/>
              <a:lumOff val="80000"/>
            </a:schemeClr>
          </a:solidFill>
          <a:ln>
            <a:solidFill>
              <a:schemeClr val="tx2"/>
            </a:solidFill>
          </a:ln>
        </p:spPr>
        <p:txBody>
          <a:bodyPr wrap="none">
            <a:spAutoFit/>
          </a:bodyPr>
          <a:lstStyle/>
          <a:p>
            <a:r>
              <a:rPr lang="fr-FR" sz="1200">
                <a:latin typeface="Helvetica 55 Roman" panose="020B0604020202020204" pitchFamily="34" charset="0"/>
              </a:rPr>
              <a:t>Info …</a:t>
            </a:r>
          </a:p>
        </p:txBody>
      </p:sp>
      <p:cxnSp>
        <p:nvCxnSpPr>
          <p:cNvPr id="5" name="Connecteur droit avec flèche 4">
            <a:extLst>
              <a:ext uri="{FF2B5EF4-FFF2-40B4-BE49-F238E27FC236}">
                <a16:creationId xmlns:a16="http://schemas.microsoft.com/office/drawing/2014/main" id="{0AD8B467-557A-0D35-7153-1318D844AEE2}"/>
              </a:ext>
            </a:extLst>
          </p:cNvPr>
          <p:cNvCxnSpPr/>
          <p:nvPr/>
        </p:nvCxnSpPr>
        <p:spPr>
          <a:xfrm>
            <a:off x="1691554" y="3584383"/>
            <a:ext cx="38092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D7FD02B7-74EF-DECD-E08A-A697D90C38E2}"/>
              </a:ext>
            </a:extLst>
          </p:cNvPr>
          <p:cNvSpPr txBox="1"/>
          <p:nvPr/>
        </p:nvSpPr>
        <p:spPr>
          <a:xfrm>
            <a:off x="4043474" y="3490742"/>
            <a:ext cx="234038" cy="215444"/>
          </a:xfrm>
          <a:prstGeom prst="rect">
            <a:avLst/>
          </a:prstGeom>
          <a:solidFill>
            <a:schemeClr val="bg1"/>
          </a:solidFill>
        </p:spPr>
        <p:txBody>
          <a:bodyPr wrap="none" lIns="0" tIns="0" rIns="0" bIns="0" rtlCol="0">
            <a:spAutoFit/>
          </a:bodyPr>
          <a:lstStyle/>
          <a:p>
            <a:r>
              <a:rPr lang="fr-FR" sz="1400"/>
              <a:t> // </a:t>
            </a:r>
          </a:p>
        </p:txBody>
      </p:sp>
      <p:sp>
        <p:nvSpPr>
          <p:cNvPr id="8" name="ZoneTexte 7">
            <a:extLst>
              <a:ext uri="{FF2B5EF4-FFF2-40B4-BE49-F238E27FC236}">
                <a16:creationId xmlns:a16="http://schemas.microsoft.com/office/drawing/2014/main" id="{3E951172-B0B7-450E-FABD-ED7E5763CA7A}"/>
              </a:ext>
            </a:extLst>
          </p:cNvPr>
          <p:cNvSpPr txBox="1"/>
          <p:nvPr/>
        </p:nvSpPr>
        <p:spPr>
          <a:xfrm>
            <a:off x="2682913" y="3490742"/>
            <a:ext cx="234038" cy="215444"/>
          </a:xfrm>
          <a:prstGeom prst="rect">
            <a:avLst/>
          </a:prstGeom>
          <a:solidFill>
            <a:schemeClr val="bg1"/>
          </a:solidFill>
        </p:spPr>
        <p:txBody>
          <a:bodyPr wrap="none" lIns="0" tIns="0" rIns="0" bIns="0" rtlCol="0">
            <a:spAutoFit/>
          </a:bodyPr>
          <a:lstStyle/>
          <a:p>
            <a:r>
              <a:rPr lang="fr-FR" sz="1400"/>
              <a:t> // </a:t>
            </a:r>
          </a:p>
        </p:txBody>
      </p:sp>
      <p:pic>
        <p:nvPicPr>
          <p:cNvPr id="4" name="Graphique 3" descr="Support sonore avec un remplissage uni">
            <a:extLst>
              <a:ext uri="{FF2B5EF4-FFF2-40B4-BE49-F238E27FC236}">
                <a16:creationId xmlns:a16="http://schemas.microsoft.com/office/drawing/2014/main" id="{357DEE94-77F2-EB82-80AC-C4192CE52FE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8305" y="3404000"/>
            <a:ext cx="388928" cy="388928"/>
          </a:xfrm>
          <a:prstGeom prst="rect">
            <a:avLst/>
          </a:prstGeom>
        </p:spPr>
      </p:pic>
    </p:spTree>
    <p:extLst>
      <p:ext uri="{BB962C8B-B14F-4D97-AF65-F5344CB8AC3E}">
        <p14:creationId xmlns:p14="http://schemas.microsoft.com/office/powerpoint/2010/main" val="16906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844F6DD-ECA4-1F94-117B-9BB037514C8D}"/>
              </a:ext>
            </a:extLst>
          </p:cNvPr>
          <p:cNvPicPr>
            <a:picLocks noChangeAspect="1"/>
          </p:cNvPicPr>
          <p:nvPr/>
        </p:nvPicPr>
        <p:blipFill rotWithShape="1">
          <a:blip r:embed="rId2"/>
          <a:srcRect b="760"/>
          <a:stretch/>
        </p:blipFill>
        <p:spPr>
          <a:xfrm>
            <a:off x="52387" y="0"/>
            <a:ext cx="9039225" cy="5104425"/>
          </a:xfrm>
          <a:prstGeom prst="rect">
            <a:avLst/>
          </a:prstGeom>
        </p:spPr>
      </p:pic>
      <p:pic>
        <p:nvPicPr>
          <p:cNvPr id="2" name="Image 1">
            <a:extLst>
              <a:ext uri="{FF2B5EF4-FFF2-40B4-BE49-F238E27FC236}">
                <a16:creationId xmlns:a16="http://schemas.microsoft.com/office/drawing/2014/main" id="{723CB8AC-7354-3D5C-5B5B-7BED12FDA474}"/>
              </a:ext>
            </a:extLst>
          </p:cNvPr>
          <p:cNvPicPr>
            <a:picLocks noChangeAspect="1"/>
          </p:cNvPicPr>
          <p:nvPr/>
        </p:nvPicPr>
        <p:blipFill rotWithShape="1">
          <a:blip r:embed="rId2"/>
          <a:srcRect l="69713" t="8645" r="9882" b="62028"/>
          <a:stretch/>
        </p:blipFill>
        <p:spPr>
          <a:xfrm>
            <a:off x="6353909" y="444653"/>
            <a:ext cx="1844429" cy="1508400"/>
          </a:xfrm>
          <a:prstGeom prst="rect">
            <a:avLst/>
          </a:prstGeom>
          <a:ln w="38100">
            <a:solidFill>
              <a:schemeClr val="bg2"/>
            </a:solidFill>
          </a:ln>
        </p:spPr>
      </p:pic>
      <p:pic>
        <p:nvPicPr>
          <p:cNvPr id="5" name="Image 4">
            <a:extLst>
              <a:ext uri="{FF2B5EF4-FFF2-40B4-BE49-F238E27FC236}">
                <a16:creationId xmlns:a16="http://schemas.microsoft.com/office/drawing/2014/main" id="{A6E03B49-A348-F2C5-ABD5-77321995AAF5}"/>
              </a:ext>
            </a:extLst>
          </p:cNvPr>
          <p:cNvPicPr>
            <a:picLocks noChangeAspect="1"/>
          </p:cNvPicPr>
          <p:nvPr/>
        </p:nvPicPr>
        <p:blipFill rotWithShape="1">
          <a:blip r:embed="rId2"/>
          <a:srcRect l="29594" t="70827" r="50001" b="758"/>
          <a:stretch/>
        </p:blipFill>
        <p:spPr>
          <a:xfrm>
            <a:off x="2727571" y="3642915"/>
            <a:ext cx="1844429" cy="1461510"/>
          </a:xfrm>
          <a:prstGeom prst="rect">
            <a:avLst/>
          </a:prstGeom>
          <a:ln w="38100">
            <a:solidFill>
              <a:schemeClr val="bg2"/>
            </a:solidFill>
          </a:ln>
        </p:spPr>
      </p:pic>
      <p:sp>
        <p:nvSpPr>
          <p:cNvPr id="3" name="Ellipse 2">
            <a:extLst>
              <a:ext uri="{FF2B5EF4-FFF2-40B4-BE49-F238E27FC236}">
                <a16:creationId xmlns:a16="http://schemas.microsoft.com/office/drawing/2014/main" id="{685B4D4C-732F-57AE-5E86-D41D856C24FE}"/>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A1C2924D-4291-5699-C109-AA7359FFAEDA}"/>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59770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4325" y="1184275"/>
            <a:ext cx="5913859" cy="3365500"/>
          </a:xfrm>
        </p:spPr>
        <p:txBody>
          <a:bodyPr vert="horz" lIns="0" tIns="0" rIns="0" bIns="0" rtlCol="0" anchor="t">
            <a:normAutofit/>
          </a:bodyPr>
          <a:lstStyle/>
          <a:p>
            <a:pPr>
              <a:lnSpc>
                <a:spcPct val="100000"/>
              </a:lnSpc>
              <a:spcAft>
                <a:spcPts val="600"/>
              </a:spcAft>
              <a:buClr>
                <a:srgbClr val="F16E00"/>
              </a:buClr>
              <a:buSzPct val="100000"/>
            </a:pPr>
            <a:r>
              <a:rPr lang="fr-FR" sz="1600">
                <a:latin typeface="Helvetica 75 Bold"/>
              </a:rPr>
              <a:t>« Rendre accessibles sites et contenus internet, intranet, extranet, applications mobile, fichiers bureautiques, audios et vidéos préenregistrés, progiciels, mobilier urbain numérique pour sa partie applicative et interactive »</a:t>
            </a:r>
          </a:p>
          <a:p>
            <a:pPr fontAlgn="auto">
              <a:spcAft>
                <a:spcPts val="600"/>
              </a:spcAft>
              <a:buClr>
                <a:srgbClr val="F16E00"/>
              </a:buClr>
              <a:buSzPct val="100000"/>
            </a:pPr>
            <a:r>
              <a:rPr lang="fr-FR">
                <a:latin typeface="Helvetica 55 Roman" panose="020B0604020202020204" pitchFamily="34" charset="0"/>
              </a:rPr>
              <a:t>Loi pour l'égalité des droits et des chances, la participation et la citoyenneté des personnes handicapées (Art. 47 n° 2005-102 du 11 février 2005) et la Loi pour une république numérique (n°2016-1321 du 7 octobre 2016).</a:t>
            </a:r>
          </a:p>
          <a:p>
            <a:pPr fontAlgn="auto">
              <a:spcAft>
                <a:spcPts val="600"/>
              </a:spcAft>
              <a:buClr>
                <a:srgbClr val="F16E00"/>
              </a:buClr>
              <a:buSzPct val="100000"/>
            </a:pPr>
            <a:r>
              <a:rPr lang="fr-FR">
                <a:latin typeface="Helvetica 75 Bold"/>
              </a:rPr>
              <a:t>Le Décret d’application </a:t>
            </a:r>
            <a:r>
              <a:rPr lang="fr-FR">
                <a:latin typeface="Helvetica 55 Roman"/>
              </a:rPr>
              <a:t>(n° 2019-768 du 24 juillet 2019)</a:t>
            </a:r>
            <a:r>
              <a:rPr lang="fr-FR" b="1">
                <a:latin typeface="Helvetica 55 Roman"/>
              </a:rPr>
              <a:t> </a:t>
            </a:r>
            <a:r>
              <a:rPr lang="fr-FR" b="1">
                <a:latin typeface="Helvetica 75 Bold"/>
              </a:rPr>
              <a:t>s’appuie sur le Référentiel général d’amélioration de l’accessibilité RGAA.</a:t>
            </a:r>
            <a:br>
              <a:rPr lang="fr-FR" b="1"/>
            </a:br>
            <a:endParaRPr lang="fr-FR">
              <a:latin typeface="Helvetica 55 Roman" panose="020B0604020202020204" pitchFamily="34" charset="0"/>
            </a:endParaRPr>
          </a:p>
        </p:txBody>
      </p:sp>
      <p:sp>
        <p:nvSpPr>
          <p:cNvPr id="2" name="Titre 1"/>
          <p:cNvSpPr>
            <a:spLocks noGrp="1"/>
          </p:cNvSpPr>
          <p:nvPr>
            <p:ph type="title"/>
          </p:nvPr>
        </p:nvSpPr>
        <p:spPr/>
        <p:txBody>
          <a:bodyPr/>
          <a:lstStyle/>
          <a:p>
            <a:r>
              <a:rPr lang="fr-FR" sz="2200"/>
              <a:t>Une obligation légale pour le secteur public </a:t>
            </a:r>
            <a:br>
              <a:rPr lang="fr-FR" sz="2200"/>
            </a:br>
            <a:r>
              <a:rPr lang="fr-FR" sz="2200"/>
              <a:t>et le secteur privé (CA &gt; 250 millions d’euros)</a:t>
            </a:r>
          </a:p>
        </p:txBody>
      </p:sp>
      <p:sp>
        <p:nvSpPr>
          <p:cNvPr id="7" name="Content Placeholder 3">
            <a:extLst>
              <a:ext uri="{FF2B5EF4-FFF2-40B4-BE49-F238E27FC236}">
                <a16:creationId xmlns:a16="http://schemas.microsoft.com/office/drawing/2014/main" id="{66863EA9-AB90-4582-8B49-A1194CEAA043}"/>
              </a:ext>
            </a:extLst>
          </p:cNvPr>
          <p:cNvSpPr txBox="1">
            <a:spLocks/>
          </p:cNvSpPr>
          <p:nvPr/>
        </p:nvSpPr>
        <p:spPr>
          <a:xfrm>
            <a:off x="6467699" y="2571750"/>
            <a:ext cx="2676301" cy="1337964"/>
          </a:xfrm>
          <a:prstGeom prst="rect">
            <a:avLst/>
          </a:prstGeom>
          <a:solidFill>
            <a:schemeClr val="tx1"/>
          </a:solidFill>
        </p:spPr>
        <p:txBody>
          <a:bodyPr wrap="square" lIns="144000" tIns="108000" rIns="72000" bIns="108000" anchor="ctr">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r>
              <a:rPr lang="fr-FR" sz="2800">
                <a:solidFill>
                  <a:srgbClr val="FF7900"/>
                </a:solidFill>
              </a:rPr>
              <a:t>EN </a:t>
            </a:r>
            <a:br>
              <a:rPr lang="fr-FR" sz="2800">
                <a:solidFill>
                  <a:srgbClr val="FF7900"/>
                </a:solidFill>
              </a:rPr>
            </a:br>
            <a:r>
              <a:rPr lang="fr-FR" sz="1800">
                <a:solidFill>
                  <a:srgbClr val="FF7900"/>
                </a:solidFill>
              </a:rPr>
              <a:t>301 549</a:t>
            </a:r>
          </a:p>
          <a:p>
            <a:pPr lvl="1">
              <a:spcBef>
                <a:spcPts val="300"/>
              </a:spcBef>
            </a:pPr>
            <a:r>
              <a:rPr lang="fr-FR" sz="1200">
                <a:solidFill>
                  <a:srgbClr val="FFFFFF"/>
                </a:solidFill>
              </a:rPr>
              <a:t>Norme européenne pour les produits et services </a:t>
            </a:r>
            <a:r>
              <a:rPr lang="fr-FR" sz="1200" err="1">
                <a:solidFill>
                  <a:srgbClr val="FFFFFF"/>
                </a:solidFill>
              </a:rPr>
              <a:t>TICs</a:t>
            </a:r>
            <a:endParaRPr lang="fr-FR" sz="1200">
              <a:solidFill>
                <a:srgbClr val="FFFFFF"/>
              </a:solidFill>
            </a:endParaRPr>
          </a:p>
        </p:txBody>
      </p:sp>
      <p:sp>
        <p:nvSpPr>
          <p:cNvPr id="9" name="Content Placeholder 3">
            <a:extLst>
              <a:ext uri="{FF2B5EF4-FFF2-40B4-BE49-F238E27FC236}">
                <a16:creationId xmlns:a16="http://schemas.microsoft.com/office/drawing/2014/main" id="{12B3B989-0D3C-D15D-2D15-BD9BD24A37CE}"/>
              </a:ext>
            </a:extLst>
          </p:cNvPr>
          <p:cNvSpPr txBox="1">
            <a:spLocks/>
          </p:cNvSpPr>
          <p:nvPr/>
        </p:nvSpPr>
        <p:spPr>
          <a:xfrm>
            <a:off x="6467699" y="0"/>
            <a:ext cx="2676301" cy="2571750"/>
          </a:xfrm>
          <a:prstGeom prst="rect">
            <a:avLst/>
          </a:prstGeom>
          <a:solidFill>
            <a:srgbClr val="015A9C"/>
          </a:solidFill>
        </p:spPr>
        <p:txBody>
          <a:bodyPr wrap="square" lIns="144000" tIns="108000" rIns="72000" bIns="108000" anchor="b">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r>
              <a:rPr lang="fr-FR" sz="1200">
                <a:solidFill>
                  <a:schemeClr val="bg1"/>
                </a:solidFill>
                <a:latin typeface="Helvetica 55 Roman" panose="020B0604020202020204" pitchFamily="34" charset="0"/>
              </a:rPr>
              <a:t>Standard international</a:t>
            </a:r>
          </a:p>
          <a:p>
            <a:pPr lvl="1">
              <a:spcBef>
                <a:spcPts val="300"/>
              </a:spcBef>
            </a:pPr>
            <a:r>
              <a:rPr lang="fr-FR" sz="2400">
                <a:solidFill>
                  <a:schemeClr val="bg1"/>
                </a:solidFill>
                <a:latin typeface="+mn-lt"/>
              </a:rPr>
              <a:t>WCAG</a:t>
            </a:r>
            <a:r>
              <a:rPr lang="fr-FR" sz="1800">
                <a:solidFill>
                  <a:schemeClr val="bg1"/>
                </a:solidFill>
                <a:latin typeface="+mn-lt"/>
              </a:rPr>
              <a:t> </a:t>
            </a:r>
            <a:r>
              <a:rPr lang="fr-FR" sz="1600">
                <a:solidFill>
                  <a:schemeClr val="bg1"/>
                </a:solidFill>
                <a:latin typeface="+mn-lt"/>
              </a:rPr>
              <a:t>v.2.1</a:t>
            </a:r>
            <a:br>
              <a:rPr lang="fr-FR" sz="1600">
                <a:solidFill>
                  <a:schemeClr val="bg1"/>
                </a:solidFill>
                <a:latin typeface="Helvetica 55 Roman" panose="020B0604020202020204" pitchFamily="34" charset="0"/>
              </a:rPr>
            </a:br>
            <a:r>
              <a:rPr lang="en-US" sz="1200">
                <a:solidFill>
                  <a:schemeClr val="bg1"/>
                </a:solidFill>
                <a:latin typeface="+mn-lt"/>
              </a:rPr>
              <a:t>Web Content Accessibility Guidelines</a:t>
            </a:r>
          </a:p>
          <a:p>
            <a:pPr lvl="1">
              <a:spcBef>
                <a:spcPts val="300"/>
              </a:spcBef>
            </a:pPr>
            <a:r>
              <a:rPr lang="fr-FR" sz="1100">
                <a:solidFill>
                  <a:schemeClr val="bg1"/>
                </a:solidFill>
                <a:latin typeface="Helvetica 55 Roman" panose="020B0604020202020204" pitchFamily="34" charset="0"/>
              </a:rPr>
              <a:t>Niveaux </a:t>
            </a:r>
            <a:r>
              <a:rPr lang="fr-FR" sz="1100">
                <a:solidFill>
                  <a:schemeClr val="bg1"/>
                </a:solidFill>
                <a:latin typeface="+mn-lt"/>
              </a:rPr>
              <a:t>A, AA</a:t>
            </a:r>
            <a:r>
              <a:rPr lang="fr-FR" sz="1100">
                <a:solidFill>
                  <a:schemeClr val="bg1"/>
                </a:solidFill>
                <a:latin typeface="Helvetica 55 Roman" panose="020B0604020202020204" pitchFamily="34" charset="0"/>
              </a:rPr>
              <a:t> et AAA</a:t>
            </a:r>
          </a:p>
        </p:txBody>
      </p:sp>
      <p:sp>
        <p:nvSpPr>
          <p:cNvPr id="10" name="Content Placeholder 3">
            <a:extLst>
              <a:ext uri="{FF2B5EF4-FFF2-40B4-BE49-F238E27FC236}">
                <a16:creationId xmlns:a16="http://schemas.microsoft.com/office/drawing/2014/main" id="{FD8D5ED5-380E-89B1-E075-C97D337359C3}"/>
              </a:ext>
            </a:extLst>
          </p:cNvPr>
          <p:cNvSpPr txBox="1">
            <a:spLocks/>
          </p:cNvSpPr>
          <p:nvPr/>
        </p:nvSpPr>
        <p:spPr>
          <a:xfrm>
            <a:off x="6467699" y="3909714"/>
            <a:ext cx="2676301" cy="1233786"/>
          </a:xfrm>
          <a:prstGeom prst="rect">
            <a:avLst/>
          </a:prstGeom>
          <a:solidFill>
            <a:schemeClr val="accent2"/>
          </a:solidFill>
        </p:spPr>
        <p:txBody>
          <a:bodyPr wrap="square" lIns="144000" tIns="108000" rIns="72000" bIns="108000" anchor="ctr">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r>
              <a:rPr lang="fr-FR" sz="2800"/>
              <a:t>RGAA </a:t>
            </a:r>
            <a:r>
              <a:rPr lang="fr-FR" sz="1800"/>
              <a:t>v.4.1.2</a:t>
            </a:r>
          </a:p>
          <a:p>
            <a:pPr lvl="1">
              <a:spcBef>
                <a:spcPts val="300"/>
              </a:spcBef>
            </a:pPr>
            <a:r>
              <a:rPr lang="fr-FR" sz="1200">
                <a:latin typeface="+mn-lt"/>
              </a:rPr>
              <a:t>Référentiel général d’amélioration de l’accessibilité pour la France</a:t>
            </a:r>
          </a:p>
        </p:txBody>
      </p:sp>
      <p:sp>
        <p:nvSpPr>
          <p:cNvPr id="13" name="Triangle isocèle 12">
            <a:extLst>
              <a:ext uri="{FF2B5EF4-FFF2-40B4-BE49-F238E27FC236}">
                <a16:creationId xmlns:a16="http://schemas.microsoft.com/office/drawing/2014/main" id="{35304535-EF30-964E-5789-6BB2BBA1468F}"/>
              </a:ext>
            </a:extLst>
          </p:cNvPr>
          <p:cNvSpPr/>
          <p:nvPr/>
        </p:nvSpPr>
        <p:spPr>
          <a:xfrm rot="10800000" flipV="1">
            <a:off x="8532439" y="3744764"/>
            <a:ext cx="574161" cy="26714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4" name="Triangle isocèle 13">
            <a:extLst>
              <a:ext uri="{FF2B5EF4-FFF2-40B4-BE49-F238E27FC236}">
                <a16:creationId xmlns:a16="http://schemas.microsoft.com/office/drawing/2014/main" id="{9609BB33-0DE9-6F08-1182-2BF2546F69F6}"/>
              </a:ext>
            </a:extLst>
          </p:cNvPr>
          <p:cNvSpPr/>
          <p:nvPr/>
        </p:nvSpPr>
        <p:spPr>
          <a:xfrm rot="10800000" flipV="1">
            <a:off x="8532438" y="2403546"/>
            <a:ext cx="574161" cy="2671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1026" name="Picture 2" descr="Home | Web Accessibility Initiative (WAI) | W3C">
            <a:extLst>
              <a:ext uri="{FF2B5EF4-FFF2-40B4-BE49-F238E27FC236}">
                <a16:creationId xmlns:a16="http://schemas.microsoft.com/office/drawing/2014/main" id="{4038FF10-CEC1-D3EE-CB4E-3EEBEDFB8D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962" y="16875"/>
            <a:ext cx="2342304" cy="1317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13586C7D-33D0-A8AA-1955-B60C1CFC2E2E}"/>
              </a:ext>
            </a:extLst>
          </p:cNvPr>
          <p:cNvGrpSpPr/>
          <p:nvPr/>
        </p:nvGrpSpPr>
        <p:grpSpPr>
          <a:xfrm>
            <a:off x="3696990" y="3619660"/>
            <a:ext cx="948110" cy="948110"/>
            <a:chOff x="5001962" y="3916044"/>
            <a:chExt cx="1260000" cy="1260000"/>
          </a:xfrm>
        </p:grpSpPr>
        <p:sp>
          <p:nvSpPr>
            <p:cNvPr id="4" name="Ellipse 3">
              <a:extLst>
                <a:ext uri="{FF2B5EF4-FFF2-40B4-BE49-F238E27FC236}">
                  <a16:creationId xmlns:a16="http://schemas.microsoft.com/office/drawing/2014/main" id="{8E0651A9-CD3D-9400-E970-E5D03E027799}"/>
                </a:ext>
              </a:extLst>
            </p:cNvPr>
            <p:cNvSpPr/>
            <p:nvPr/>
          </p:nvSpPr>
          <p:spPr>
            <a:xfrm>
              <a:off x="5001962" y="3916044"/>
              <a:ext cx="1260000" cy="1260000"/>
            </a:xfrm>
            <a:prstGeom prst="ellipse">
              <a:avLst/>
            </a:prstGeom>
            <a:solidFill>
              <a:schemeClr val="bg1"/>
            </a:solidFill>
            <a:ln w="19050">
              <a:solidFill>
                <a:srgbClr val="015A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rgbClr val="015A9C"/>
                  </a:solidFill>
                  <a:latin typeface="Helvetica 55 Roman" panose="020B0604020202020204" pitchFamily="34" charset="0"/>
                </a:rPr>
                <a:t>AAA : 28</a:t>
              </a: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p:txBody>
        </p:sp>
        <p:sp>
          <p:nvSpPr>
            <p:cNvPr id="5" name="Ellipse 4">
              <a:extLst>
                <a:ext uri="{FF2B5EF4-FFF2-40B4-BE49-F238E27FC236}">
                  <a16:creationId xmlns:a16="http://schemas.microsoft.com/office/drawing/2014/main" id="{FF9D78C5-25C6-E481-0681-6E0C4EEDB268}"/>
                </a:ext>
              </a:extLst>
            </p:cNvPr>
            <p:cNvSpPr/>
            <p:nvPr/>
          </p:nvSpPr>
          <p:spPr>
            <a:xfrm>
              <a:off x="5091962" y="4276044"/>
              <a:ext cx="1080000" cy="900000"/>
            </a:xfrm>
            <a:prstGeom prst="ellipse">
              <a:avLst/>
            </a:prstGeom>
            <a:solidFill>
              <a:srgbClr val="015A9C"/>
            </a:solidFill>
            <a:ln>
              <a:solidFill>
                <a:srgbClr val="015A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chemeClr val="bg1"/>
                  </a:solidFill>
                </a:rPr>
                <a:t>AA : 20</a:t>
              </a:r>
            </a:p>
            <a:p>
              <a:pPr algn="ctr"/>
              <a:r>
                <a:rPr lang="fr-FR" sz="900">
                  <a:solidFill>
                    <a:schemeClr val="bg1"/>
                  </a:solidFill>
                </a:rPr>
                <a:t>+</a:t>
              </a:r>
            </a:p>
            <a:p>
              <a:pPr algn="ctr"/>
              <a:endParaRPr lang="fr-FR" sz="900">
                <a:solidFill>
                  <a:schemeClr val="bg1"/>
                </a:solidFill>
              </a:endParaRPr>
            </a:p>
          </p:txBody>
        </p:sp>
        <p:sp>
          <p:nvSpPr>
            <p:cNvPr id="6" name="Ellipse 5">
              <a:extLst>
                <a:ext uri="{FF2B5EF4-FFF2-40B4-BE49-F238E27FC236}">
                  <a16:creationId xmlns:a16="http://schemas.microsoft.com/office/drawing/2014/main" id="{F3CB00DF-B5A0-5DE9-62C2-DF2E7674CD24}"/>
                </a:ext>
              </a:extLst>
            </p:cNvPr>
            <p:cNvSpPr/>
            <p:nvPr/>
          </p:nvSpPr>
          <p:spPr>
            <a:xfrm>
              <a:off x="5226962" y="4636044"/>
              <a:ext cx="810000" cy="5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chemeClr val="bg1"/>
                  </a:solidFill>
                </a:rPr>
                <a:t>A : 30</a:t>
              </a:r>
            </a:p>
          </p:txBody>
        </p:sp>
      </p:grpSp>
      <p:sp>
        <p:nvSpPr>
          <p:cNvPr id="15" name="Ellipse 14">
            <a:extLst>
              <a:ext uri="{FF2B5EF4-FFF2-40B4-BE49-F238E27FC236}">
                <a16:creationId xmlns:a16="http://schemas.microsoft.com/office/drawing/2014/main" id="{711B4BA6-28EA-F745-0326-A3489122CEA7}"/>
              </a:ext>
            </a:extLst>
          </p:cNvPr>
          <p:cNvSpPr/>
          <p:nvPr/>
        </p:nvSpPr>
        <p:spPr>
          <a:xfrm>
            <a:off x="1455078" y="3890549"/>
            <a:ext cx="812666" cy="677221"/>
          </a:xfrm>
          <a:prstGeom prst="ellipse">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a:solidFill>
                  <a:schemeClr val="tx1"/>
                </a:solidFill>
              </a:rPr>
              <a:t>106 critères</a:t>
            </a:r>
          </a:p>
        </p:txBody>
      </p:sp>
      <p:sp>
        <p:nvSpPr>
          <p:cNvPr id="18" name="ZoneTexte 17">
            <a:extLst>
              <a:ext uri="{FF2B5EF4-FFF2-40B4-BE49-F238E27FC236}">
                <a16:creationId xmlns:a16="http://schemas.microsoft.com/office/drawing/2014/main" id="{55A64AC5-83C3-DAEC-9F3D-E52A80BE8971}"/>
              </a:ext>
            </a:extLst>
          </p:cNvPr>
          <p:cNvSpPr txBox="1"/>
          <p:nvPr/>
        </p:nvSpPr>
        <p:spPr>
          <a:xfrm>
            <a:off x="1297613" y="4090659"/>
            <a:ext cx="3279765" cy="307777"/>
          </a:xfrm>
          <a:prstGeom prst="rect">
            <a:avLst/>
          </a:prstGeom>
          <a:noFill/>
        </p:spPr>
        <p:txBody>
          <a:bodyPr wrap="square">
            <a:spAutoFit/>
          </a:bodyPr>
          <a:lstStyle/>
          <a:p>
            <a:pPr algn="ctr"/>
            <a:r>
              <a:rPr lang="fr-FR" sz="1400">
                <a:latin typeface="Helvetica 55 Roman" panose="020B0604020202020204" pitchFamily="34" charset="0"/>
              </a:rPr>
              <a:t>équivalent à </a:t>
            </a:r>
            <a:endParaRPr lang="fr-FR" sz="1400"/>
          </a:p>
        </p:txBody>
      </p:sp>
      <p:sp>
        <p:nvSpPr>
          <p:cNvPr id="20" name="ZoneTexte 19">
            <a:extLst>
              <a:ext uri="{FF2B5EF4-FFF2-40B4-BE49-F238E27FC236}">
                <a16:creationId xmlns:a16="http://schemas.microsoft.com/office/drawing/2014/main" id="{9FF3CC58-0096-5784-4761-AFEA05C57B7C}"/>
              </a:ext>
            </a:extLst>
          </p:cNvPr>
          <p:cNvSpPr txBox="1"/>
          <p:nvPr/>
        </p:nvSpPr>
        <p:spPr>
          <a:xfrm>
            <a:off x="4705034" y="4090659"/>
            <a:ext cx="1523150" cy="492443"/>
          </a:xfrm>
          <a:prstGeom prst="rect">
            <a:avLst/>
          </a:prstGeom>
          <a:noFill/>
        </p:spPr>
        <p:txBody>
          <a:bodyPr wrap="square">
            <a:spAutoFit/>
          </a:bodyPr>
          <a:lstStyle/>
          <a:p>
            <a:r>
              <a:rPr lang="fr-FR" sz="1400"/>
              <a:t>WCAG v2.1</a:t>
            </a:r>
          </a:p>
          <a:p>
            <a:r>
              <a:rPr lang="fr-FR" sz="1200">
                <a:latin typeface="Helvetica 55 Roman" panose="020B0604020202020204" pitchFamily="34" charset="0"/>
              </a:rPr>
              <a:t>niveaux A et AA</a:t>
            </a:r>
            <a:endParaRPr lang="fr-FR" sz="1200"/>
          </a:p>
        </p:txBody>
      </p:sp>
      <p:sp>
        <p:nvSpPr>
          <p:cNvPr id="21" name="ZoneTexte 20">
            <a:extLst>
              <a:ext uri="{FF2B5EF4-FFF2-40B4-BE49-F238E27FC236}">
                <a16:creationId xmlns:a16="http://schemas.microsoft.com/office/drawing/2014/main" id="{798EC7E3-661D-8EB3-D742-951043E67F54}"/>
              </a:ext>
            </a:extLst>
          </p:cNvPr>
          <p:cNvSpPr txBox="1"/>
          <p:nvPr/>
        </p:nvSpPr>
        <p:spPr>
          <a:xfrm>
            <a:off x="-121969" y="4090659"/>
            <a:ext cx="1523150" cy="307777"/>
          </a:xfrm>
          <a:prstGeom prst="rect">
            <a:avLst/>
          </a:prstGeom>
          <a:noFill/>
        </p:spPr>
        <p:txBody>
          <a:bodyPr wrap="square">
            <a:spAutoFit/>
          </a:bodyPr>
          <a:lstStyle/>
          <a:p>
            <a:pPr algn="r"/>
            <a:r>
              <a:rPr lang="fr-FR" sz="1400"/>
              <a:t>RGAA v4.1</a:t>
            </a:r>
          </a:p>
        </p:txBody>
      </p:sp>
    </p:spTree>
    <p:extLst>
      <p:ext uri="{BB962C8B-B14F-4D97-AF65-F5344CB8AC3E}">
        <p14:creationId xmlns:p14="http://schemas.microsoft.com/office/powerpoint/2010/main" val="1366190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F2729D52-1573-9DA1-5AD0-819E43A536EE}"/>
              </a:ext>
            </a:extLst>
          </p:cNvPr>
          <p:cNvPicPr>
            <a:picLocks noChangeAspect="1"/>
          </p:cNvPicPr>
          <p:nvPr/>
        </p:nvPicPr>
        <p:blipFill rotWithShape="1">
          <a:blip r:embed="rId2">
            <a:alphaModFix amt="0"/>
          </a:blip>
          <a:srcRect b="760"/>
          <a:stretch/>
        </p:blipFill>
        <p:spPr>
          <a:xfrm>
            <a:off x="52388" y="-7816"/>
            <a:ext cx="9039225" cy="5104425"/>
          </a:xfrm>
          <a:prstGeom prst="rect">
            <a:avLst/>
          </a:prstGeom>
        </p:spPr>
      </p:pic>
      <p:sp>
        <p:nvSpPr>
          <p:cNvPr id="8" name="ZoneTexte 7">
            <a:extLst>
              <a:ext uri="{FF2B5EF4-FFF2-40B4-BE49-F238E27FC236}">
                <a16:creationId xmlns:a16="http://schemas.microsoft.com/office/drawing/2014/main" id="{2C857F72-A972-E72E-2DB0-A34EB07267A2}"/>
              </a:ext>
            </a:extLst>
          </p:cNvPr>
          <p:cNvSpPr txBox="1"/>
          <p:nvPr/>
        </p:nvSpPr>
        <p:spPr>
          <a:xfrm>
            <a:off x="6270458" y="1396621"/>
            <a:ext cx="7825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5470392" y="927444"/>
            <a:ext cx="131318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5187324" y="441082"/>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7301369" y="1396621"/>
            <a:ext cx="5453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6978425" y="92744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42 min</a:t>
            </a:r>
          </a:p>
        </p:txBody>
      </p:sp>
      <p:pic>
        <p:nvPicPr>
          <p:cNvPr id="21" name="Image 20">
            <a:extLst>
              <a:ext uri="{FF2B5EF4-FFF2-40B4-BE49-F238E27FC236}">
                <a16:creationId xmlns:a16="http://schemas.microsoft.com/office/drawing/2014/main" id="{7BD3C3B3-8324-BA28-A849-CCF6EA0A3EFC}"/>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22" name="Image 21">
            <a:extLst>
              <a:ext uri="{FF2B5EF4-FFF2-40B4-BE49-F238E27FC236}">
                <a16:creationId xmlns:a16="http://schemas.microsoft.com/office/drawing/2014/main" id="{E652C05D-84A5-D4BD-092E-ADC8D6FFFF61}"/>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23" name="ZoneTexte 22">
            <a:extLst>
              <a:ext uri="{FF2B5EF4-FFF2-40B4-BE49-F238E27FC236}">
                <a16:creationId xmlns:a16="http://schemas.microsoft.com/office/drawing/2014/main" id="{91E679DC-B439-BAFA-A85E-9024B8B1196D}"/>
              </a:ext>
            </a:extLst>
          </p:cNvPr>
          <p:cNvSpPr txBox="1"/>
          <p:nvPr/>
        </p:nvSpPr>
        <p:spPr>
          <a:xfrm>
            <a:off x="4333040" y="4080931"/>
            <a:ext cx="5902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TMC</a:t>
            </a:r>
          </a:p>
        </p:txBody>
      </p:sp>
      <p:sp>
        <p:nvSpPr>
          <p:cNvPr id="24" name="ZoneTexte 23">
            <a:extLst>
              <a:ext uri="{FF2B5EF4-FFF2-40B4-BE49-F238E27FC236}">
                <a16:creationId xmlns:a16="http://schemas.microsoft.com/office/drawing/2014/main" id="{99C1DAF8-354B-704F-C51A-74D99C8721A1}"/>
              </a:ext>
            </a:extLst>
          </p:cNvPr>
          <p:cNvSpPr txBox="1"/>
          <p:nvPr/>
        </p:nvSpPr>
        <p:spPr>
          <a:xfrm>
            <a:off x="5565424" y="3605764"/>
            <a:ext cx="22990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New York, unité spéciale</a:t>
            </a:r>
          </a:p>
        </p:txBody>
      </p:sp>
      <p:sp>
        <p:nvSpPr>
          <p:cNvPr id="25" name="ZoneTexte 24">
            <a:extLst>
              <a:ext uri="{FF2B5EF4-FFF2-40B4-BE49-F238E27FC236}">
                <a16:creationId xmlns:a16="http://schemas.microsoft.com/office/drawing/2014/main" id="{D796E7D6-1BAE-8720-A57F-603E2454331C}"/>
              </a:ext>
            </a:extLst>
          </p:cNvPr>
          <p:cNvSpPr txBox="1"/>
          <p:nvPr/>
        </p:nvSpPr>
        <p:spPr>
          <a:xfrm>
            <a:off x="4235805" y="3135098"/>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26" name="ZoneTexte 25">
            <a:extLst>
              <a:ext uri="{FF2B5EF4-FFF2-40B4-BE49-F238E27FC236}">
                <a16:creationId xmlns:a16="http://schemas.microsoft.com/office/drawing/2014/main" id="{C3CCF360-600B-C6B6-1BC7-A21DE109E11A}"/>
              </a:ext>
            </a:extLst>
          </p:cNvPr>
          <p:cNvSpPr txBox="1"/>
          <p:nvPr/>
        </p:nvSpPr>
        <p:spPr>
          <a:xfrm>
            <a:off x="6296165" y="4080931"/>
            <a:ext cx="6238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a:t>
            </a:r>
          </a:p>
        </p:txBody>
      </p:sp>
      <p:sp>
        <p:nvSpPr>
          <p:cNvPr id="27" name="ZoneTexte 26">
            <a:extLst>
              <a:ext uri="{FF2B5EF4-FFF2-40B4-BE49-F238E27FC236}">
                <a16:creationId xmlns:a16="http://schemas.microsoft.com/office/drawing/2014/main" id="{D6D69193-5CFA-DA66-347E-4E6125397839}"/>
              </a:ext>
            </a:extLst>
          </p:cNvPr>
          <p:cNvSpPr txBox="1"/>
          <p:nvPr/>
        </p:nvSpPr>
        <p:spPr>
          <a:xfrm>
            <a:off x="3969207" y="360576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30 min</a:t>
            </a:r>
          </a:p>
        </p:txBody>
      </p:sp>
      <p:sp>
        <p:nvSpPr>
          <p:cNvPr id="28" name="ZoneTexte 27">
            <a:extLst>
              <a:ext uri="{FF2B5EF4-FFF2-40B4-BE49-F238E27FC236}">
                <a16:creationId xmlns:a16="http://schemas.microsoft.com/office/drawing/2014/main" id="{25F3482E-4846-5E96-8961-B89CE2FEF32D}"/>
              </a:ext>
            </a:extLst>
          </p:cNvPr>
          <p:cNvSpPr txBox="1"/>
          <p:nvPr/>
        </p:nvSpPr>
        <p:spPr>
          <a:xfrm>
            <a:off x="5149420" y="4080931"/>
            <a:ext cx="9108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Saison 2</a:t>
            </a:r>
          </a:p>
        </p:txBody>
      </p:sp>
      <p:sp>
        <p:nvSpPr>
          <p:cNvPr id="29" name="ZoneTexte 28">
            <a:extLst>
              <a:ext uri="{FF2B5EF4-FFF2-40B4-BE49-F238E27FC236}">
                <a16:creationId xmlns:a16="http://schemas.microsoft.com/office/drawing/2014/main" id="{5B748104-B8B8-0172-BAF6-C375AD0EB578}"/>
              </a:ext>
            </a:extLst>
          </p:cNvPr>
          <p:cNvSpPr txBox="1"/>
          <p:nvPr/>
        </p:nvSpPr>
        <p:spPr>
          <a:xfrm>
            <a:off x="3632204" y="4555484"/>
            <a:ext cx="102303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Episode 7</a:t>
            </a:r>
          </a:p>
        </p:txBody>
      </p:sp>
      <p:sp>
        <p:nvSpPr>
          <p:cNvPr id="30" name="ZoneTexte 29">
            <a:extLst>
              <a:ext uri="{FF2B5EF4-FFF2-40B4-BE49-F238E27FC236}">
                <a16:creationId xmlns:a16="http://schemas.microsoft.com/office/drawing/2014/main" id="{B466FED7-41D4-AC14-E157-B81B040CDD41}"/>
              </a:ext>
            </a:extLst>
          </p:cNvPr>
          <p:cNvSpPr txBox="1"/>
          <p:nvPr/>
        </p:nvSpPr>
        <p:spPr>
          <a:xfrm>
            <a:off x="4922069" y="4555484"/>
            <a:ext cx="17972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Violence conjugale</a:t>
            </a:r>
          </a:p>
        </p:txBody>
      </p:sp>
      <p:sp>
        <p:nvSpPr>
          <p:cNvPr id="5" name="ZoneTexte 4">
            <a:extLst>
              <a:ext uri="{FF2B5EF4-FFF2-40B4-BE49-F238E27FC236}">
                <a16:creationId xmlns:a16="http://schemas.microsoft.com/office/drawing/2014/main" id="{CDB4C43A-202C-4B9D-1B64-61D4476B1F22}"/>
              </a:ext>
            </a:extLst>
          </p:cNvPr>
          <p:cNvSpPr txBox="1"/>
          <p:nvPr/>
        </p:nvSpPr>
        <p:spPr>
          <a:xfrm>
            <a:off x="7111088" y="4080931"/>
            <a:ext cx="81624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6" name="ZoneTexte 5">
            <a:extLst>
              <a:ext uri="{FF2B5EF4-FFF2-40B4-BE49-F238E27FC236}">
                <a16:creationId xmlns:a16="http://schemas.microsoft.com/office/drawing/2014/main" id="{FEEE60FA-0A53-2398-FD87-E0E5E7325517}"/>
              </a:ext>
            </a:extLst>
          </p:cNvPr>
          <p:cNvSpPr txBox="1"/>
          <p:nvPr/>
        </p:nvSpPr>
        <p:spPr>
          <a:xfrm>
            <a:off x="7066204" y="3130598"/>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44 min</a:t>
            </a:r>
          </a:p>
        </p:txBody>
      </p:sp>
      <p:sp>
        <p:nvSpPr>
          <p:cNvPr id="7" name="ZoneTexte 6">
            <a:extLst>
              <a:ext uri="{FF2B5EF4-FFF2-40B4-BE49-F238E27FC236}">
                <a16:creationId xmlns:a16="http://schemas.microsoft.com/office/drawing/2014/main" id="{99276D33-E684-34E9-FB70-A714E1AF8189}"/>
              </a:ext>
            </a:extLst>
          </p:cNvPr>
          <p:cNvSpPr txBox="1"/>
          <p:nvPr/>
        </p:nvSpPr>
        <p:spPr>
          <a:xfrm>
            <a:off x="2512475" y="3614230"/>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2000</a:t>
            </a:r>
          </a:p>
        </p:txBody>
      </p:sp>
      <p:sp>
        <p:nvSpPr>
          <p:cNvPr id="9" name="ZoneTexte 8">
            <a:extLst>
              <a:ext uri="{FF2B5EF4-FFF2-40B4-BE49-F238E27FC236}">
                <a16:creationId xmlns:a16="http://schemas.microsoft.com/office/drawing/2014/main" id="{DAA9827D-6837-5F35-181F-C40D5AD39C0C}"/>
              </a:ext>
            </a:extLst>
          </p:cNvPr>
          <p:cNvSpPr txBox="1"/>
          <p:nvPr/>
        </p:nvSpPr>
        <p:spPr>
          <a:xfrm>
            <a:off x="2501927" y="4099337"/>
            <a:ext cx="164179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Etats-Unis</a:t>
            </a:r>
          </a:p>
        </p:txBody>
      </p:sp>
      <p:sp>
        <p:nvSpPr>
          <p:cNvPr id="11" name="ZoneTexte 10">
            <a:extLst>
              <a:ext uri="{FF2B5EF4-FFF2-40B4-BE49-F238E27FC236}">
                <a16:creationId xmlns:a16="http://schemas.microsoft.com/office/drawing/2014/main" id="{96EDC905-C657-9A33-A1E6-4E144A4FD4B3}"/>
              </a:ext>
            </a:extLst>
          </p:cNvPr>
          <p:cNvSpPr txBox="1"/>
          <p:nvPr/>
        </p:nvSpPr>
        <p:spPr>
          <a:xfrm>
            <a:off x="2501927" y="4555484"/>
            <a:ext cx="8963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TV</a:t>
            </a:r>
          </a:p>
        </p:txBody>
      </p:sp>
      <p:sp>
        <p:nvSpPr>
          <p:cNvPr id="13" name="ZoneTexte 12">
            <a:extLst>
              <a:ext uri="{FF2B5EF4-FFF2-40B4-BE49-F238E27FC236}">
                <a16:creationId xmlns:a16="http://schemas.microsoft.com/office/drawing/2014/main" id="{FC7F1E6E-B6D3-142E-652D-E6C6AB59319E}"/>
              </a:ext>
            </a:extLst>
          </p:cNvPr>
          <p:cNvSpPr txBox="1"/>
          <p:nvPr/>
        </p:nvSpPr>
        <p:spPr>
          <a:xfrm>
            <a:off x="2512475" y="3135098"/>
            <a:ext cx="140936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policière</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5224399" y="1396621"/>
            <a:ext cx="8370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4050099" y="1396621"/>
            <a:ext cx="9492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2421092" y="441082"/>
            <a:ext cx="25651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4036098" y="927444"/>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430282" y="1396621"/>
            <a:ext cx="133562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France</a:t>
            </a:r>
          </a:p>
        </p:txBody>
      </p:sp>
      <p:sp>
        <p:nvSpPr>
          <p:cNvPr id="2" name="ZoneTexte 1">
            <a:extLst>
              <a:ext uri="{FF2B5EF4-FFF2-40B4-BE49-F238E27FC236}">
                <a16:creationId xmlns:a16="http://schemas.microsoft.com/office/drawing/2014/main" id="{6D36A0A0-1D0E-32BC-C5CE-1D225DB43884}"/>
              </a:ext>
            </a:extLst>
          </p:cNvPr>
          <p:cNvSpPr txBox="1"/>
          <p:nvPr/>
        </p:nvSpPr>
        <p:spPr>
          <a:xfrm>
            <a:off x="2430282" y="927444"/>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95 min</a:t>
            </a:r>
          </a:p>
        </p:txBody>
      </p:sp>
      <p:sp>
        <p:nvSpPr>
          <p:cNvPr id="3" name="Ellipse 2">
            <a:extLst>
              <a:ext uri="{FF2B5EF4-FFF2-40B4-BE49-F238E27FC236}">
                <a16:creationId xmlns:a16="http://schemas.microsoft.com/office/drawing/2014/main" id="{B62C77EF-FCBB-67ED-7AF5-10A836444A1C}"/>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EBD2147C-5429-3EFB-CAE7-9D2B0F29C26B}"/>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7044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23" grpId="0" animBg="1"/>
      <p:bldP spid="24" grpId="0" animBg="1"/>
      <p:bldP spid="25" grpId="0" animBg="1"/>
      <p:bldP spid="26" grpId="0" animBg="1"/>
      <p:bldP spid="27" grpId="0" animBg="1"/>
      <p:bldP spid="28" grpId="0" animBg="1"/>
      <p:bldP spid="29" grpId="0" animBg="1"/>
      <p:bldP spid="30" grpId="0" animBg="1"/>
      <p:bldP spid="5" grpId="0" animBg="1"/>
      <p:bldP spid="6" grpId="0" animBg="1"/>
      <p:bldP spid="7" grpId="0" animBg="1"/>
      <p:bldP spid="9" grpId="0" animBg="1"/>
      <p:bldP spid="11" grpId="0" animBg="1"/>
      <p:bldP spid="13" grpId="0" animBg="1"/>
      <p:bldP spid="15" grpId="0" animBg="1"/>
      <p:bldP spid="17" grpId="0" animBg="1"/>
      <p:bldP spid="18" grpId="0" animBg="1"/>
      <p:bldP spid="20" grpId="0" animBg="1"/>
      <p:bldP spid="31" grpId="0" animBg="1"/>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898017AD-11F6-6B61-E259-8EF70551E451}"/>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33" name="Image 32">
            <a:extLst>
              <a:ext uri="{FF2B5EF4-FFF2-40B4-BE49-F238E27FC236}">
                <a16:creationId xmlns:a16="http://schemas.microsoft.com/office/drawing/2014/main" id="{575C6FC3-2182-202F-3CDD-57363E915F74}"/>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8" name="ZoneTexte 7">
            <a:extLst>
              <a:ext uri="{FF2B5EF4-FFF2-40B4-BE49-F238E27FC236}">
                <a16:creationId xmlns:a16="http://schemas.microsoft.com/office/drawing/2014/main" id="{2C857F72-A972-E72E-2DB0-A34EB07267A2}"/>
              </a:ext>
            </a:extLst>
          </p:cNvPr>
          <p:cNvSpPr txBox="1"/>
          <p:nvPr/>
        </p:nvSpPr>
        <p:spPr>
          <a:xfrm>
            <a:off x="2327889" y="465921"/>
            <a:ext cx="7825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4820720" y="469403"/>
            <a:ext cx="1313180"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3023638" y="907073"/>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2342714" y="907073"/>
            <a:ext cx="54534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3316303" y="467727"/>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42 min</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3380102" y="1352452"/>
            <a:ext cx="83708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2327889" y="1352452"/>
            <a:ext cx="9492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3782766" y="1786527"/>
            <a:ext cx="256512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5907498" y="1352452"/>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327889" y="1786526"/>
            <a:ext cx="133562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France</a:t>
            </a:r>
          </a:p>
        </p:txBody>
      </p:sp>
      <p:sp>
        <p:nvSpPr>
          <p:cNvPr id="3" name="ZoneTexte 2">
            <a:extLst>
              <a:ext uri="{FF2B5EF4-FFF2-40B4-BE49-F238E27FC236}">
                <a16:creationId xmlns:a16="http://schemas.microsoft.com/office/drawing/2014/main" id="{BEA46D42-2B80-7095-17E6-790B6FC50F33}"/>
              </a:ext>
            </a:extLst>
          </p:cNvPr>
          <p:cNvSpPr txBox="1"/>
          <p:nvPr/>
        </p:nvSpPr>
        <p:spPr>
          <a:xfrm>
            <a:off x="4359847" y="1352452"/>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defPPr>
              <a:defRPr lang="en-US"/>
            </a:defPPr>
            <a:lvl1pPr>
              <a:defRPr sz="1400">
                <a:latin typeface="Helvetica 75 Bold" panose="020B0804020202020204" pitchFamily="34" charset="0"/>
              </a:defRPr>
            </a:lvl1pPr>
          </a:lstStyle>
          <a:p>
            <a:r>
              <a:rPr lang="fr-FR"/>
              <a:t>Durée : 95 min</a:t>
            </a:r>
          </a:p>
        </p:txBody>
      </p:sp>
      <p:sp>
        <p:nvSpPr>
          <p:cNvPr id="34" name="ZoneTexte 33">
            <a:extLst>
              <a:ext uri="{FF2B5EF4-FFF2-40B4-BE49-F238E27FC236}">
                <a16:creationId xmlns:a16="http://schemas.microsoft.com/office/drawing/2014/main" id="{F3BE04E8-7354-4211-AB5A-81D641FAD40C}"/>
              </a:ext>
            </a:extLst>
          </p:cNvPr>
          <p:cNvSpPr txBox="1"/>
          <p:nvPr/>
        </p:nvSpPr>
        <p:spPr>
          <a:xfrm>
            <a:off x="4333040" y="4080931"/>
            <a:ext cx="5902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TMC</a:t>
            </a:r>
          </a:p>
        </p:txBody>
      </p:sp>
      <p:sp>
        <p:nvSpPr>
          <p:cNvPr id="35" name="ZoneTexte 34">
            <a:extLst>
              <a:ext uri="{FF2B5EF4-FFF2-40B4-BE49-F238E27FC236}">
                <a16:creationId xmlns:a16="http://schemas.microsoft.com/office/drawing/2014/main" id="{B7E6DA6C-1DE6-4D37-F354-31692015F584}"/>
              </a:ext>
            </a:extLst>
          </p:cNvPr>
          <p:cNvSpPr txBox="1"/>
          <p:nvPr/>
        </p:nvSpPr>
        <p:spPr>
          <a:xfrm>
            <a:off x="5565424" y="3605764"/>
            <a:ext cx="22990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New York, unité spéciale</a:t>
            </a:r>
          </a:p>
        </p:txBody>
      </p:sp>
      <p:sp>
        <p:nvSpPr>
          <p:cNvPr id="36" name="ZoneTexte 35">
            <a:extLst>
              <a:ext uri="{FF2B5EF4-FFF2-40B4-BE49-F238E27FC236}">
                <a16:creationId xmlns:a16="http://schemas.microsoft.com/office/drawing/2014/main" id="{D5C51E48-60AD-632E-0CA9-BA4C3540FD39}"/>
              </a:ext>
            </a:extLst>
          </p:cNvPr>
          <p:cNvSpPr txBox="1"/>
          <p:nvPr/>
        </p:nvSpPr>
        <p:spPr>
          <a:xfrm>
            <a:off x="4235805" y="3135098"/>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37" name="ZoneTexte 36">
            <a:extLst>
              <a:ext uri="{FF2B5EF4-FFF2-40B4-BE49-F238E27FC236}">
                <a16:creationId xmlns:a16="http://schemas.microsoft.com/office/drawing/2014/main" id="{46DF4F42-F2E3-0628-5CBC-3702E6BDA74A}"/>
              </a:ext>
            </a:extLst>
          </p:cNvPr>
          <p:cNvSpPr txBox="1"/>
          <p:nvPr/>
        </p:nvSpPr>
        <p:spPr>
          <a:xfrm>
            <a:off x="6296165" y="4080931"/>
            <a:ext cx="6238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a:t>
            </a:r>
          </a:p>
        </p:txBody>
      </p:sp>
      <p:sp>
        <p:nvSpPr>
          <p:cNvPr id="38" name="ZoneTexte 37">
            <a:extLst>
              <a:ext uri="{FF2B5EF4-FFF2-40B4-BE49-F238E27FC236}">
                <a16:creationId xmlns:a16="http://schemas.microsoft.com/office/drawing/2014/main" id="{3E174D0D-4E74-18A7-031B-633C06CB9F1C}"/>
              </a:ext>
            </a:extLst>
          </p:cNvPr>
          <p:cNvSpPr txBox="1"/>
          <p:nvPr/>
        </p:nvSpPr>
        <p:spPr>
          <a:xfrm>
            <a:off x="3969207" y="360576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30 min</a:t>
            </a:r>
          </a:p>
        </p:txBody>
      </p:sp>
      <p:sp>
        <p:nvSpPr>
          <p:cNvPr id="39" name="ZoneTexte 38">
            <a:extLst>
              <a:ext uri="{FF2B5EF4-FFF2-40B4-BE49-F238E27FC236}">
                <a16:creationId xmlns:a16="http://schemas.microsoft.com/office/drawing/2014/main" id="{AB01052F-08A6-EA30-011A-8EFBC96ABD2F}"/>
              </a:ext>
            </a:extLst>
          </p:cNvPr>
          <p:cNvSpPr txBox="1"/>
          <p:nvPr/>
        </p:nvSpPr>
        <p:spPr>
          <a:xfrm>
            <a:off x="5149420" y="4080931"/>
            <a:ext cx="9108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Saison 2</a:t>
            </a:r>
          </a:p>
        </p:txBody>
      </p:sp>
      <p:sp>
        <p:nvSpPr>
          <p:cNvPr id="40" name="ZoneTexte 39">
            <a:extLst>
              <a:ext uri="{FF2B5EF4-FFF2-40B4-BE49-F238E27FC236}">
                <a16:creationId xmlns:a16="http://schemas.microsoft.com/office/drawing/2014/main" id="{55D8AFE1-4B1F-2329-33AE-24D4D7C6B94A}"/>
              </a:ext>
            </a:extLst>
          </p:cNvPr>
          <p:cNvSpPr txBox="1"/>
          <p:nvPr/>
        </p:nvSpPr>
        <p:spPr>
          <a:xfrm>
            <a:off x="3632204" y="4555484"/>
            <a:ext cx="102303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Episode 7</a:t>
            </a:r>
          </a:p>
        </p:txBody>
      </p:sp>
      <p:sp>
        <p:nvSpPr>
          <p:cNvPr id="41" name="ZoneTexte 40">
            <a:extLst>
              <a:ext uri="{FF2B5EF4-FFF2-40B4-BE49-F238E27FC236}">
                <a16:creationId xmlns:a16="http://schemas.microsoft.com/office/drawing/2014/main" id="{B168A8EC-63C8-1998-61BD-A38C6D118B6F}"/>
              </a:ext>
            </a:extLst>
          </p:cNvPr>
          <p:cNvSpPr txBox="1"/>
          <p:nvPr/>
        </p:nvSpPr>
        <p:spPr>
          <a:xfrm>
            <a:off x="4922069" y="4555484"/>
            <a:ext cx="17972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Violence conjugale</a:t>
            </a:r>
          </a:p>
        </p:txBody>
      </p:sp>
      <p:sp>
        <p:nvSpPr>
          <p:cNvPr id="42" name="ZoneTexte 41">
            <a:extLst>
              <a:ext uri="{FF2B5EF4-FFF2-40B4-BE49-F238E27FC236}">
                <a16:creationId xmlns:a16="http://schemas.microsoft.com/office/drawing/2014/main" id="{6801B108-A97A-F715-5975-DF3E386A8EFC}"/>
              </a:ext>
            </a:extLst>
          </p:cNvPr>
          <p:cNvSpPr txBox="1"/>
          <p:nvPr/>
        </p:nvSpPr>
        <p:spPr>
          <a:xfrm>
            <a:off x="7111088" y="4080931"/>
            <a:ext cx="81624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43" name="ZoneTexte 42">
            <a:extLst>
              <a:ext uri="{FF2B5EF4-FFF2-40B4-BE49-F238E27FC236}">
                <a16:creationId xmlns:a16="http://schemas.microsoft.com/office/drawing/2014/main" id="{531F0576-F179-8BD7-FE78-BC39345F7691}"/>
              </a:ext>
            </a:extLst>
          </p:cNvPr>
          <p:cNvSpPr txBox="1"/>
          <p:nvPr/>
        </p:nvSpPr>
        <p:spPr>
          <a:xfrm>
            <a:off x="7066204" y="3130598"/>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44 min</a:t>
            </a:r>
          </a:p>
        </p:txBody>
      </p:sp>
      <p:sp>
        <p:nvSpPr>
          <p:cNvPr id="44" name="ZoneTexte 43">
            <a:extLst>
              <a:ext uri="{FF2B5EF4-FFF2-40B4-BE49-F238E27FC236}">
                <a16:creationId xmlns:a16="http://schemas.microsoft.com/office/drawing/2014/main" id="{7A4F2B86-1DE8-CDA2-9060-D522EA386F03}"/>
              </a:ext>
            </a:extLst>
          </p:cNvPr>
          <p:cNvSpPr txBox="1"/>
          <p:nvPr/>
        </p:nvSpPr>
        <p:spPr>
          <a:xfrm>
            <a:off x="2512475" y="3614230"/>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2000</a:t>
            </a:r>
          </a:p>
        </p:txBody>
      </p:sp>
      <p:sp>
        <p:nvSpPr>
          <p:cNvPr id="45" name="ZoneTexte 44">
            <a:extLst>
              <a:ext uri="{FF2B5EF4-FFF2-40B4-BE49-F238E27FC236}">
                <a16:creationId xmlns:a16="http://schemas.microsoft.com/office/drawing/2014/main" id="{C5B5FD06-97C3-1607-2D81-A5D44CD56CF1}"/>
              </a:ext>
            </a:extLst>
          </p:cNvPr>
          <p:cNvSpPr txBox="1"/>
          <p:nvPr/>
        </p:nvSpPr>
        <p:spPr>
          <a:xfrm>
            <a:off x="2501927" y="4099337"/>
            <a:ext cx="164179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Etats-Unis</a:t>
            </a:r>
          </a:p>
        </p:txBody>
      </p:sp>
      <p:sp>
        <p:nvSpPr>
          <p:cNvPr id="46" name="ZoneTexte 45">
            <a:extLst>
              <a:ext uri="{FF2B5EF4-FFF2-40B4-BE49-F238E27FC236}">
                <a16:creationId xmlns:a16="http://schemas.microsoft.com/office/drawing/2014/main" id="{EDBAF983-B93A-C0AC-8380-1896A4F1626B}"/>
              </a:ext>
            </a:extLst>
          </p:cNvPr>
          <p:cNvSpPr txBox="1"/>
          <p:nvPr/>
        </p:nvSpPr>
        <p:spPr>
          <a:xfrm>
            <a:off x="2501927" y="4555484"/>
            <a:ext cx="8963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TV</a:t>
            </a:r>
          </a:p>
        </p:txBody>
      </p:sp>
      <p:sp>
        <p:nvSpPr>
          <p:cNvPr id="47" name="ZoneTexte 46">
            <a:extLst>
              <a:ext uri="{FF2B5EF4-FFF2-40B4-BE49-F238E27FC236}">
                <a16:creationId xmlns:a16="http://schemas.microsoft.com/office/drawing/2014/main" id="{40E64E84-3B07-2AC5-D3B9-36C32A96B1D8}"/>
              </a:ext>
            </a:extLst>
          </p:cNvPr>
          <p:cNvSpPr txBox="1"/>
          <p:nvPr/>
        </p:nvSpPr>
        <p:spPr>
          <a:xfrm>
            <a:off x="2512475" y="3135098"/>
            <a:ext cx="140936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policière</a:t>
            </a:r>
          </a:p>
        </p:txBody>
      </p:sp>
      <p:sp>
        <p:nvSpPr>
          <p:cNvPr id="2" name="Ellipse 1">
            <a:extLst>
              <a:ext uri="{FF2B5EF4-FFF2-40B4-BE49-F238E27FC236}">
                <a16:creationId xmlns:a16="http://schemas.microsoft.com/office/drawing/2014/main" id="{A0D8D6E0-19E9-233A-B061-797C86600C1F}"/>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E0925C91-2CAF-CAEA-9E0E-F38436ED66F7}"/>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7670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898017AD-11F6-6B61-E259-8EF70551E451}"/>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33" name="Image 32">
            <a:extLst>
              <a:ext uri="{FF2B5EF4-FFF2-40B4-BE49-F238E27FC236}">
                <a16:creationId xmlns:a16="http://schemas.microsoft.com/office/drawing/2014/main" id="{575C6FC3-2182-202F-3CDD-57363E915F74}"/>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8" name="ZoneTexte 7">
            <a:extLst>
              <a:ext uri="{FF2B5EF4-FFF2-40B4-BE49-F238E27FC236}">
                <a16:creationId xmlns:a16="http://schemas.microsoft.com/office/drawing/2014/main" id="{2C857F72-A972-E72E-2DB0-A34EB07267A2}"/>
              </a:ext>
            </a:extLst>
          </p:cNvPr>
          <p:cNvSpPr txBox="1"/>
          <p:nvPr/>
        </p:nvSpPr>
        <p:spPr>
          <a:xfrm>
            <a:off x="2327889" y="465921"/>
            <a:ext cx="7825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4820720" y="469403"/>
            <a:ext cx="1313180"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3023638" y="907073"/>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2342714" y="907073"/>
            <a:ext cx="54534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3316303" y="467727"/>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42 min</a:t>
            </a:r>
          </a:p>
        </p:txBody>
      </p:sp>
      <p:sp>
        <p:nvSpPr>
          <p:cNvPr id="23" name="ZoneTexte 22">
            <a:extLst>
              <a:ext uri="{FF2B5EF4-FFF2-40B4-BE49-F238E27FC236}">
                <a16:creationId xmlns:a16="http://schemas.microsoft.com/office/drawing/2014/main" id="{91E679DC-B439-BAFA-A85E-9024B8B1196D}"/>
              </a:ext>
            </a:extLst>
          </p:cNvPr>
          <p:cNvSpPr txBox="1"/>
          <p:nvPr/>
        </p:nvSpPr>
        <p:spPr>
          <a:xfrm>
            <a:off x="2419904" y="3069602"/>
            <a:ext cx="590226"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TMC</a:t>
            </a:r>
          </a:p>
        </p:txBody>
      </p:sp>
      <p:sp>
        <p:nvSpPr>
          <p:cNvPr id="24" name="ZoneTexte 23">
            <a:extLst>
              <a:ext uri="{FF2B5EF4-FFF2-40B4-BE49-F238E27FC236}">
                <a16:creationId xmlns:a16="http://schemas.microsoft.com/office/drawing/2014/main" id="{99C1DAF8-354B-704F-C51A-74D99C8721A1}"/>
              </a:ext>
            </a:extLst>
          </p:cNvPr>
          <p:cNvSpPr txBox="1"/>
          <p:nvPr/>
        </p:nvSpPr>
        <p:spPr>
          <a:xfrm>
            <a:off x="4593648" y="3074012"/>
            <a:ext cx="229902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New York, unité spéciale</a:t>
            </a:r>
          </a:p>
        </p:txBody>
      </p:sp>
      <p:sp>
        <p:nvSpPr>
          <p:cNvPr id="25" name="ZoneTexte 24">
            <a:extLst>
              <a:ext uri="{FF2B5EF4-FFF2-40B4-BE49-F238E27FC236}">
                <a16:creationId xmlns:a16="http://schemas.microsoft.com/office/drawing/2014/main" id="{D796E7D6-1BAE-8720-A57F-603E2454331C}"/>
              </a:ext>
            </a:extLst>
          </p:cNvPr>
          <p:cNvSpPr txBox="1"/>
          <p:nvPr/>
        </p:nvSpPr>
        <p:spPr>
          <a:xfrm>
            <a:off x="5135086" y="3515906"/>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26" name="ZoneTexte 25">
            <a:extLst>
              <a:ext uri="{FF2B5EF4-FFF2-40B4-BE49-F238E27FC236}">
                <a16:creationId xmlns:a16="http://schemas.microsoft.com/office/drawing/2014/main" id="{C3CCF360-600B-C6B6-1BC7-A21DE109E11A}"/>
              </a:ext>
            </a:extLst>
          </p:cNvPr>
          <p:cNvSpPr txBox="1"/>
          <p:nvPr/>
        </p:nvSpPr>
        <p:spPr>
          <a:xfrm>
            <a:off x="4364194" y="3518969"/>
            <a:ext cx="623889"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Série</a:t>
            </a:r>
          </a:p>
        </p:txBody>
      </p:sp>
      <p:sp>
        <p:nvSpPr>
          <p:cNvPr id="27" name="ZoneTexte 26">
            <a:extLst>
              <a:ext uri="{FF2B5EF4-FFF2-40B4-BE49-F238E27FC236}">
                <a16:creationId xmlns:a16="http://schemas.microsoft.com/office/drawing/2014/main" id="{D6D69193-5CFA-DA66-347E-4E6125397839}"/>
              </a:ext>
            </a:extLst>
          </p:cNvPr>
          <p:cNvSpPr txBox="1"/>
          <p:nvPr/>
        </p:nvSpPr>
        <p:spPr>
          <a:xfrm>
            <a:off x="3156520" y="3069602"/>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30 min</a:t>
            </a:r>
          </a:p>
        </p:txBody>
      </p:sp>
      <p:sp>
        <p:nvSpPr>
          <p:cNvPr id="28" name="ZoneTexte 27">
            <a:extLst>
              <a:ext uri="{FF2B5EF4-FFF2-40B4-BE49-F238E27FC236}">
                <a16:creationId xmlns:a16="http://schemas.microsoft.com/office/drawing/2014/main" id="{25F3482E-4846-5E96-8961-B89CE2FEF32D}"/>
              </a:ext>
            </a:extLst>
          </p:cNvPr>
          <p:cNvSpPr txBox="1"/>
          <p:nvPr/>
        </p:nvSpPr>
        <p:spPr>
          <a:xfrm>
            <a:off x="7039066" y="3069602"/>
            <a:ext cx="91082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Saison 2</a:t>
            </a:r>
          </a:p>
        </p:txBody>
      </p:sp>
      <p:sp>
        <p:nvSpPr>
          <p:cNvPr id="29" name="ZoneTexte 28">
            <a:extLst>
              <a:ext uri="{FF2B5EF4-FFF2-40B4-BE49-F238E27FC236}">
                <a16:creationId xmlns:a16="http://schemas.microsoft.com/office/drawing/2014/main" id="{5B748104-B8B8-0172-BAF6-C375AD0EB578}"/>
              </a:ext>
            </a:extLst>
          </p:cNvPr>
          <p:cNvSpPr txBox="1"/>
          <p:nvPr/>
        </p:nvSpPr>
        <p:spPr>
          <a:xfrm>
            <a:off x="8096284" y="3069602"/>
            <a:ext cx="102303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Episode 7</a:t>
            </a:r>
          </a:p>
        </p:txBody>
      </p:sp>
      <p:sp>
        <p:nvSpPr>
          <p:cNvPr id="30" name="ZoneTexte 29">
            <a:extLst>
              <a:ext uri="{FF2B5EF4-FFF2-40B4-BE49-F238E27FC236}">
                <a16:creationId xmlns:a16="http://schemas.microsoft.com/office/drawing/2014/main" id="{B466FED7-41D4-AC14-E157-B81B040CDD41}"/>
              </a:ext>
            </a:extLst>
          </p:cNvPr>
          <p:cNvSpPr txBox="1"/>
          <p:nvPr/>
        </p:nvSpPr>
        <p:spPr>
          <a:xfrm>
            <a:off x="2419904" y="3518970"/>
            <a:ext cx="17972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Violence conjugale</a:t>
            </a:r>
          </a:p>
        </p:txBody>
      </p:sp>
      <p:sp>
        <p:nvSpPr>
          <p:cNvPr id="5" name="ZoneTexte 4">
            <a:extLst>
              <a:ext uri="{FF2B5EF4-FFF2-40B4-BE49-F238E27FC236}">
                <a16:creationId xmlns:a16="http://schemas.microsoft.com/office/drawing/2014/main" id="{CDB4C43A-202C-4B9D-1B64-61D4476B1F22}"/>
              </a:ext>
            </a:extLst>
          </p:cNvPr>
          <p:cNvSpPr txBox="1"/>
          <p:nvPr/>
        </p:nvSpPr>
        <p:spPr>
          <a:xfrm>
            <a:off x="2398306" y="4783250"/>
            <a:ext cx="816249" cy="307777"/>
          </a:xfrm>
          <a:prstGeom prst="rect">
            <a:avLst/>
          </a:prstGeom>
          <a:solidFill>
            <a:schemeClr val="tx2">
              <a:lumMod val="60000"/>
              <a:lumOff val="40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6" name="ZoneTexte 5">
            <a:extLst>
              <a:ext uri="{FF2B5EF4-FFF2-40B4-BE49-F238E27FC236}">
                <a16:creationId xmlns:a16="http://schemas.microsoft.com/office/drawing/2014/main" id="{FEEE60FA-0A53-2398-FD87-E0E5E7325517}"/>
              </a:ext>
            </a:extLst>
          </p:cNvPr>
          <p:cNvSpPr txBox="1"/>
          <p:nvPr/>
        </p:nvSpPr>
        <p:spPr>
          <a:xfrm>
            <a:off x="4962369" y="3948294"/>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Durée : 44 min</a:t>
            </a:r>
          </a:p>
        </p:txBody>
      </p:sp>
      <p:sp>
        <p:nvSpPr>
          <p:cNvPr id="7" name="ZoneTexte 6">
            <a:extLst>
              <a:ext uri="{FF2B5EF4-FFF2-40B4-BE49-F238E27FC236}">
                <a16:creationId xmlns:a16="http://schemas.microsoft.com/office/drawing/2014/main" id="{99276D33-E684-34E9-FB70-A714E1AF8189}"/>
              </a:ext>
            </a:extLst>
          </p:cNvPr>
          <p:cNvSpPr txBox="1"/>
          <p:nvPr/>
        </p:nvSpPr>
        <p:spPr>
          <a:xfrm>
            <a:off x="2419904" y="4367996"/>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2000</a:t>
            </a:r>
          </a:p>
        </p:txBody>
      </p:sp>
      <p:sp>
        <p:nvSpPr>
          <p:cNvPr id="9" name="ZoneTexte 8">
            <a:extLst>
              <a:ext uri="{FF2B5EF4-FFF2-40B4-BE49-F238E27FC236}">
                <a16:creationId xmlns:a16="http://schemas.microsoft.com/office/drawing/2014/main" id="{DAA9827D-6837-5F35-181F-C40D5AD39C0C}"/>
              </a:ext>
            </a:extLst>
          </p:cNvPr>
          <p:cNvSpPr txBox="1"/>
          <p:nvPr/>
        </p:nvSpPr>
        <p:spPr>
          <a:xfrm>
            <a:off x="3771929" y="4367996"/>
            <a:ext cx="164179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Etats-Unis</a:t>
            </a:r>
          </a:p>
        </p:txBody>
      </p:sp>
      <p:sp>
        <p:nvSpPr>
          <p:cNvPr id="11" name="ZoneTexte 10">
            <a:extLst>
              <a:ext uri="{FF2B5EF4-FFF2-40B4-BE49-F238E27FC236}">
                <a16:creationId xmlns:a16="http://schemas.microsoft.com/office/drawing/2014/main" id="{96EDC905-C657-9A33-A1E6-4E144A4FD4B3}"/>
              </a:ext>
            </a:extLst>
          </p:cNvPr>
          <p:cNvSpPr txBox="1"/>
          <p:nvPr/>
        </p:nvSpPr>
        <p:spPr>
          <a:xfrm>
            <a:off x="2419904" y="3950110"/>
            <a:ext cx="8963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Série TV</a:t>
            </a:r>
          </a:p>
        </p:txBody>
      </p:sp>
      <p:sp>
        <p:nvSpPr>
          <p:cNvPr id="13" name="ZoneTexte 12">
            <a:extLst>
              <a:ext uri="{FF2B5EF4-FFF2-40B4-BE49-F238E27FC236}">
                <a16:creationId xmlns:a16="http://schemas.microsoft.com/office/drawing/2014/main" id="{FC7F1E6E-B6D3-142E-652D-E6C6AB59319E}"/>
              </a:ext>
            </a:extLst>
          </p:cNvPr>
          <p:cNvSpPr txBox="1"/>
          <p:nvPr/>
        </p:nvSpPr>
        <p:spPr>
          <a:xfrm>
            <a:off x="3431091" y="3948294"/>
            <a:ext cx="1409360"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Série policière</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3380102" y="1352452"/>
            <a:ext cx="83708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2327889" y="1352452"/>
            <a:ext cx="9492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3782766" y="1786527"/>
            <a:ext cx="256512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5907498" y="1352452"/>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327889" y="1786526"/>
            <a:ext cx="133562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France</a:t>
            </a:r>
          </a:p>
        </p:txBody>
      </p:sp>
      <p:sp>
        <p:nvSpPr>
          <p:cNvPr id="3" name="ZoneTexte 2">
            <a:extLst>
              <a:ext uri="{FF2B5EF4-FFF2-40B4-BE49-F238E27FC236}">
                <a16:creationId xmlns:a16="http://schemas.microsoft.com/office/drawing/2014/main" id="{BEA46D42-2B80-7095-17E6-790B6FC50F33}"/>
              </a:ext>
            </a:extLst>
          </p:cNvPr>
          <p:cNvSpPr txBox="1"/>
          <p:nvPr/>
        </p:nvSpPr>
        <p:spPr>
          <a:xfrm>
            <a:off x="4359847" y="1352452"/>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defPPr>
              <a:defRPr lang="en-US"/>
            </a:defPPr>
            <a:lvl1pPr>
              <a:defRPr sz="1400">
                <a:latin typeface="Helvetica 75 Bold" panose="020B0804020202020204" pitchFamily="34" charset="0"/>
              </a:defRPr>
            </a:lvl1pPr>
          </a:lstStyle>
          <a:p>
            <a:r>
              <a:rPr lang="fr-FR"/>
              <a:t>Durée : 95 min</a:t>
            </a:r>
          </a:p>
        </p:txBody>
      </p:sp>
      <p:sp>
        <p:nvSpPr>
          <p:cNvPr id="2" name="Ellipse 1">
            <a:extLst>
              <a:ext uri="{FF2B5EF4-FFF2-40B4-BE49-F238E27FC236}">
                <a16:creationId xmlns:a16="http://schemas.microsoft.com/office/drawing/2014/main" id="{40571833-9609-0ED3-9D7A-5FFB94193B1D}"/>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8CA9A158-5885-F9E2-2741-4F9B83431ADD}"/>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31556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a:extLst>
              <a:ext uri="{FF2B5EF4-FFF2-40B4-BE49-F238E27FC236}">
                <a16:creationId xmlns:a16="http://schemas.microsoft.com/office/drawing/2014/main" id="{01DCDFEF-EDE9-D291-65C1-D019EFBF5A97}"/>
              </a:ext>
            </a:extLst>
          </p:cNvPr>
          <p:cNvSpPr>
            <a:spLocks noGrp="1"/>
          </p:cNvSpPr>
          <p:nvPr>
            <p:ph type="title"/>
          </p:nvPr>
        </p:nvSpPr>
        <p:spPr>
          <a:xfrm>
            <a:off x="306805" y="169737"/>
            <a:ext cx="8515350" cy="743744"/>
          </a:xfrm>
        </p:spPr>
        <p:txBody>
          <a:bodyPr/>
          <a:lstStyle/>
          <a:p>
            <a:r>
              <a:rPr lang="fr-FR" sz="2200"/>
              <a:t>Rajouter un contenu spécifique (sans l’afficher) </a:t>
            </a:r>
            <a:br>
              <a:rPr lang="fr-FR" sz="2200"/>
            </a:br>
            <a:r>
              <a:rPr lang="fr-FR" sz="2200"/>
              <a:t>pour les aides techniques (nom accessible)</a:t>
            </a:r>
            <a:br>
              <a:rPr lang="fr-FR" sz="2200"/>
            </a:br>
            <a:endParaRPr lang="fr-FR" sz="2200"/>
          </a:p>
        </p:txBody>
      </p:sp>
      <p:sp>
        <p:nvSpPr>
          <p:cNvPr id="8" name="Espace réservé du contenu 1">
            <a:extLst>
              <a:ext uri="{FF2B5EF4-FFF2-40B4-BE49-F238E27FC236}">
                <a16:creationId xmlns:a16="http://schemas.microsoft.com/office/drawing/2014/main" id="{B2EDD07A-A915-1DFF-4BCE-BAD56984A688}"/>
              </a:ext>
            </a:extLst>
          </p:cNvPr>
          <p:cNvSpPr>
            <a:spLocks noGrp="1"/>
          </p:cNvSpPr>
          <p:nvPr>
            <p:ph sz="half" idx="1"/>
          </p:nvPr>
        </p:nvSpPr>
        <p:spPr>
          <a:xfrm>
            <a:off x="308532" y="1563637"/>
            <a:ext cx="4263468" cy="3135583"/>
          </a:xfrm>
          <a:solidFill>
            <a:schemeClr val="bg1">
              <a:lumMod val="95000"/>
            </a:schemeClr>
          </a:solidFill>
        </p:spPr>
        <p:txBody>
          <a:bodyPr vert="horz" lIns="72000" tIns="72000" rIns="72000" bIns="72000" rtlCol="0" anchor="t">
            <a:normAutofit/>
          </a:bodyPr>
          <a:lstStyle/>
          <a:p>
            <a:r>
              <a:rPr lang="fr-FR">
                <a:latin typeface="Helvetica 75 Bold"/>
              </a:rPr>
              <a:t>Exemple : </a:t>
            </a:r>
            <a:br>
              <a:rPr lang="fr-FR"/>
            </a:br>
            <a:r>
              <a:rPr lang="fr-FR">
                <a:latin typeface="Helvetica 55 Roman"/>
              </a:rPr>
              <a:t>Bouton « Besoin d’aide ou recherche de contact » ?</a:t>
            </a:r>
            <a:br>
              <a:rPr lang="fr-FR">
                <a:latin typeface="Helvetica 55 Roman" panose="020B0604020202020204" pitchFamily="34" charset="0"/>
              </a:rPr>
            </a:br>
            <a:r>
              <a:rPr lang="fr-FR">
                <a:latin typeface="Helvetica 55 Roman"/>
              </a:rPr>
              <a:t>doubler avec le « </a:t>
            </a:r>
            <a:r>
              <a:rPr lang="fr-FR" err="1">
                <a:latin typeface="Courier New"/>
                <a:cs typeface="Courier New"/>
              </a:rPr>
              <a:t>Title</a:t>
            </a:r>
            <a:r>
              <a:rPr lang="fr-FR">
                <a:latin typeface="Helvetica 55 Roman"/>
              </a:rPr>
              <a:t> » pour tous</a:t>
            </a:r>
            <a:endParaRPr lang="fr-FR">
              <a:latin typeface="Helvetica 55 Roman" panose="020B0604020202020204" pitchFamily="34" charset="0"/>
            </a:endParaRPr>
          </a:p>
        </p:txBody>
      </p:sp>
      <p:pic>
        <p:nvPicPr>
          <p:cNvPr id="9" name="Picture 2" title="Saisie d'écran d'une application">
            <a:extLst>
              <a:ext uri="{FF2B5EF4-FFF2-40B4-BE49-F238E27FC236}">
                <a16:creationId xmlns:a16="http://schemas.microsoft.com/office/drawing/2014/main" id="{18F276F7-5625-9F14-6F9C-C2AA4071357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919" r="-1"/>
          <a:stretch/>
        </p:blipFill>
        <p:spPr bwMode="auto">
          <a:xfrm>
            <a:off x="467544" y="2368379"/>
            <a:ext cx="2808312" cy="221093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a:extLst>
              <a:ext uri="{FF2B5EF4-FFF2-40B4-BE49-F238E27FC236}">
                <a16:creationId xmlns:a16="http://schemas.microsoft.com/office/drawing/2014/main" id="{6305EE8B-4124-4FA3-2BEE-0B510BB1CBB1}"/>
              </a:ext>
            </a:extLst>
          </p:cNvPr>
          <p:cNvSpPr txBox="1"/>
          <p:nvPr/>
        </p:nvSpPr>
        <p:spPr>
          <a:xfrm>
            <a:off x="251520" y="1011238"/>
            <a:ext cx="4576916" cy="369332"/>
          </a:xfrm>
          <a:prstGeom prst="rect">
            <a:avLst/>
          </a:prstGeom>
          <a:noFill/>
        </p:spPr>
        <p:txBody>
          <a:bodyPr wrap="square" lIns="91440" tIns="45720" rIns="91440" bIns="45720" anchor="t">
            <a:spAutoFit/>
          </a:bodyPr>
          <a:lstStyle/>
          <a:p>
            <a:r>
              <a:rPr lang="fr-FR"/>
              <a:t>Exemple : </a:t>
            </a:r>
            <a:r>
              <a:rPr lang="fr-FR" b="1">
                <a:solidFill>
                  <a:srgbClr val="FF7900"/>
                </a:solidFill>
                <a:latin typeface="Helvetica 65 Medium"/>
              </a:rPr>
              <a:t>Orange et moi</a:t>
            </a:r>
          </a:p>
        </p:txBody>
      </p:sp>
      <p:sp>
        <p:nvSpPr>
          <p:cNvPr id="2" name="Ellipse 1">
            <a:extLst>
              <a:ext uri="{FF2B5EF4-FFF2-40B4-BE49-F238E27FC236}">
                <a16:creationId xmlns:a16="http://schemas.microsoft.com/office/drawing/2014/main" id="{7E0DE6D1-41F7-34C1-A58E-4BD229C6827C}"/>
              </a:ext>
            </a:extLst>
          </p:cNvPr>
          <p:cNvSpPr/>
          <p:nvPr/>
        </p:nvSpPr>
        <p:spPr>
          <a:xfrm>
            <a:off x="2807936" y="2508402"/>
            <a:ext cx="467920" cy="341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3" name="Picture 3" title="Saisie d'écran d'une spécification UX">
            <a:extLst>
              <a:ext uri="{FF2B5EF4-FFF2-40B4-BE49-F238E27FC236}">
                <a16:creationId xmlns:a16="http://schemas.microsoft.com/office/drawing/2014/main" id="{62AF458F-72C1-8B2E-763B-DEEFA82D7813}"/>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5948566" y="1976323"/>
            <a:ext cx="2746291" cy="169533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a:extLst>
              <a:ext uri="{FF2B5EF4-FFF2-40B4-BE49-F238E27FC236}">
                <a16:creationId xmlns:a16="http://schemas.microsoft.com/office/drawing/2014/main" id="{AAFE7569-419E-776A-ED42-48D23366DAB9}"/>
              </a:ext>
            </a:extLst>
          </p:cNvPr>
          <p:cNvSpPr txBox="1"/>
          <p:nvPr/>
        </p:nvSpPr>
        <p:spPr>
          <a:xfrm>
            <a:off x="5048250" y="1316343"/>
            <a:ext cx="3801482" cy="430887"/>
          </a:xfrm>
          <a:prstGeom prst="rect">
            <a:avLst/>
          </a:prstGeom>
        </p:spPr>
        <p:txBody>
          <a:bodyPr wrap="square" lIns="0" tIns="0" rIns="0" bIns="0" rtlCol="0">
            <a:spAutoFit/>
          </a:bodyPr>
          <a:lstStyle/>
          <a:p>
            <a:r>
              <a:rPr lang="fr-FR" sz="1400"/>
              <a:t>Confirmer la résiliation </a:t>
            </a:r>
            <a:r>
              <a:rPr lang="fr-FR" sz="1400">
                <a:solidFill>
                  <a:schemeClr val="accent3">
                    <a:lumMod val="75000"/>
                  </a:schemeClr>
                </a:solidFill>
              </a:rPr>
              <a:t>[de l’option &lt;nom de l’option&gt;]</a:t>
            </a:r>
          </a:p>
        </p:txBody>
      </p:sp>
      <p:sp>
        <p:nvSpPr>
          <p:cNvPr id="11" name="ZoneTexte 10">
            <a:extLst>
              <a:ext uri="{FF2B5EF4-FFF2-40B4-BE49-F238E27FC236}">
                <a16:creationId xmlns:a16="http://schemas.microsoft.com/office/drawing/2014/main" id="{026E4787-0ACA-83B5-5F99-9D2BF2D7CFD9}"/>
              </a:ext>
            </a:extLst>
          </p:cNvPr>
          <p:cNvSpPr txBox="1"/>
          <p:nvPr/>
        </p:nvSpPr>
        <p:spPr>
          <a:xfrm>
            <a:off x="5323428" y="3900750"/>
            <a:ext cx="3569888" cy="215444"/>
          </a:xfrm>
          <a:prstGeom prst="rect">
            <a:avLst/>
          </a:prstGeom>
        </p:spPr>
        <p:txBody>
          <a:bodyPr wrap="none" lIns="0" tIns="0" rIns="0" bIns="0" rtlCol="0">
            <a:spAutoFit/>
          </a:bodyPr>
          <a:lstStyle/>
          <a:p>
            <a:r>
              <a:rPr lang="fr-FR" sz="1400"/>
              <a:t>Annuler</a:t>
            </a:r>
            <a:r>
              <a:rPr lang="fr-FR" sz="1400">
                <a:solidFill>
                  <a:schemeClr val="accent3">
                    <a:lumMod val="75000"/>
                  </a:schemeClr>
                </a:solidFill>
              </a:rPr>
              <a:t> [et retourner au détail de l’option]</a:t>
            </a:r>
          </a:p>
        </p:txBody>
      </p:sp>
      <p:cxnSp>
        <p:nvCxnSpPr>
          <p:cNvPr id="13" name="Connecteur : en angle 12">
            <a:extLst>
              <a:ext uri="{FF2B5EF4-FFF2-40B4-BE49-F238E27FC236}">
                <a16:creationId xmlns:a16="http://schemas.microsoft.com/office/drawing/2014/main" id="{D38FBC72-B156-3F9D-5127-1494ABC59174}"/>
              </a:ext>
            </a:extLst>
          </p:cNvPr>
          <p:cNvCxnSpPr>
            <a:cxnSpLocks/>
            <a:stCxn id="11" idx="1"/>
            <a:endCxn id="12" idx="1"/>
          </p:cNvCxnSpPr>
          <p:nvPr/>
        </p:nvCxnSpPr>
        <p:spPr>
          <a:xfrm rot="10800000" flipH="1">
            <a:off x="5323427" y="3325164"/>
            <a:ext cx="662313" cy="683309"/>
          </a:xfrm>
          <a:prstGeom prst="bentConnector3">
            <a:avLst>
              <a:gd name="adj1" fmla="val -34515"/>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EAC3F3AC-E636-9CD6-DC65-60834CF5C9CF}"/>
              </a:ext>
            </a:extLst>
          </p:cNvPr>
          <p:cNvCxnSpPr>
            <a:cxnSpLocks/>
            <a:stCxn id="5" idx="1"/>
            <a:endCxn id="3" idx="1"/>
          </p:cNvCxnSpPr>
          <p:nvPr/>
        </p:nvCxnSpPr>
        <p:spPr>
          <a:xfrm rot="10800000" flipH="1" flipV="1">
            <a:off x="5048250" y="1531786"/>
            <a:ext cx="900316" cy="1292203"/>
          </a:xfrm>
          <a:prstGeom prst="bentConnector3">
            <a:avLst>
              <a:gd name="adj1" fmla="val -2539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77170B5-AFCB-27E5-B234-C094C76ECA83}"/>
              </a:ext>
            </a:extLst>
          </p:cNvPr>
          <p:cNvSpPr/>
          <p:nvPr/>
        </p:nvSpPr>
        <p:spPr>
          <a:xfrm>
            <a:off x="5985741" y="3152775"/>
            <a:ext cx="942975" cy="34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4" name="Ellipse 13">
            <a:extLst>
              <a:ext uri="{FF2B5EF4-FFF2-40B4-BE49-F238E27FC236}">
                <a16:creationId xmlns:a16="http://schemas.microsoft.com/office/drawing/2014/main" id="{F2FBB1A1-AED6-93A7-4FA4-DB9431EB7CFC}"/>
              </a:ext>
            </a:extLst>
          </p:cNvPr>
          <p:cNvSpPr/>
          <p:nvPr/>
        </p:nvSpPr>
        <p:spPr>
          <a:xfrm>
            <a:off x="8910261"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4991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701DC76-72A4-B9AC-AB24-C08B2205E0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82575" y="2269249"/>
            <a:ext cx="2432819" cy="1249685"/>
          </a:xfrm>
          <a:prstGeom prst="rect">
            <a:avLst/>
          </a:prstGeom>
        </p:spPr>
      </p:pic>
      <p:sp>
        <p:nvSpPr>
          <p:cNvPr id="10" name="Espace réservé du contenu 9">
            <a:extLst>
              <a:ext uri="{FF2B5EF4-FFF2-40B4-BE49-F238E27FC236}">
                <a16:creationId xmlns:a16="http://schemas.microsoft.com/office/drawing/2014/main" id="{E23C8DF2-F52D-39F6-D31B-AD223FD7B5D9}"/>
              </a:ext>
            </a:extLst>
          </p:cNvPr>
          <p:cNvSpPr>
            <a:spLocks noGrp="1"/>
          </p:cNvSpPr>
          <p:nvPr>
            <p:ph idx="1"/>
          </p:nvPr>
        </p:nvSpPr>
        <p:spPr>
          <a:xfrm>
            <a:off x="314325" y="1192090"/>
            <a:ext cx="8515350" cy="3365500"/>
          </a:xfrm>
        </p:spPr>
        <p:txBody>
          <a:bodyPr/>
          <a:lstStyle/>
          <a:p>
            <a:r>
              <a:rPr lang="fr-FR"/>
              <a:t>Exemple</a:t>
            </a:r>
          </a:p>
        </p:txBody>
      </p:sp>
      <p:sp>
        <p:nvSpPr>
          <p:cNvPr id="4" name="Titre 3"/>
          <p:cNvSpPr>
            <a:spLocks noGrp="1"/>
          </p:cNvSpPr>
          <p:nvPr>
            <p:ph type="title"/>
          </p:nvPr>
        </p:nvSpPr>
        <p:spPr/>
        <p:txBody>
          <a:bodyPr/>
          <a:lstStyle/>
          <a:p>
            <a:r>
              <a:rPr lang="fr-FR" sz="2200"/>
              <a:t>Rajouter un contenu spécifique (sans l’afficher) </a:t>
            </a:r>
            <a:br>
              <a:rPr lang="fr-FR" sz="2200"/>
            </a:br>
            <a:r>
              <a:rPr lang="fr-FR" sz="2200"/>
              <a:t>pour les aides techniques (nom accessible)</a:t>
            </a:r>
          </a:p>
        </p:txBody>
      </p:sp>
      <p:pic>
        <p:nvPicPr>
          <p:cNvPr id="7" name="Image 6">
            <a:extLst>
              <a:ext uri="{FF2B5EF4-FFF2-40B4-BE49-F238E27FC236}">
                <a16:creationId xmlns:a16="http://schemas.microsoft.com/office/drawing/2014/main" id="{0BB08D97-10B7-792C-9E42-A4807A1114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3975" y="1358423"/>
            <a:ext cx="2164457" cy="1188484"/>
          </a:xfrm>
          <a:prstGeom prst="rect">
            <a:avLst/>
          </a:prstGeom>
        </p:spPr>
      </p:pic>
      <p:sp>
        <p:nvSpPr>
          <p:cNvPr id="12" name="Espace réservé du contenu 2">
            <a:extLst>
              <a:ext uri="{FF2B5EF4-FFF2-40B4-BE49-F238E27FC236}">
                <a16:creationId xmlns:a16="http://schemas.microsoft.com/office/drawing/2014/main" id="{69979E9C-A6F1-9723-FD96-6E4F436BD36A}"/>
              </a:ext>
            </a:extLst>
          </p:cNvPr>
          <p:cNvSpPr txBox="1">
            <a:spLocks/>
          </p:cNvSpPr>
          <p:nvPr/>
        </p:nvSpPr>
        <p:spPr>
          <a:xfrm>
            <a:off x="5871946" y="2922047"/>
            <a:ext cx="1654076" cy="394703"/>
          </a:xfrm>
          <a:prstGeom prst="rect">
            <a:avLst/>
          </a:prstGeom>
          <a:solidFill>
            <a:srgbClr val="129954"/>
          </a:solidFill>
        </p:spPr>
        <p:txBody>
          <a:bodyPr vert="horz" lIns="0" tIns="0" rIns="0" bIns="0" rtlCol="0" anchor="ctr">
            <a:norm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a:t>Mon compte client</a:t>
            </a:r>
          </a:p>
        </p:txBody>
      </p:sp>
      <p:sp>
        <p:nvSpPr>
          <p:cNvPr id="8" name="Espace réservé du contenu 2">
            <a:extLst>
              <a:ext uri="{FF2B5EF4-FFF2-40B4-BE49-F238E27FC236}">
                <a16:creationId xmlns:a16="http://schemas.microsoft.com/office/drawing/2014/main" id="{B3C09385-9AAF-0FF3-22BC-2599E5D0F07F}"/>
              </a:ext>
            </a:extLst>
          </p:cNvPr>
          <p:cNvSpPr txBox="1">
            <a:spLocks/>
          </p:cNvSpPr>
          <p:nvPr/>
        </p:nvSpPr>
        <p:spPr>
          <a:xfrm>
            <a:off x="3756427" y="2008469"/>
            <a:ext cx="1764176" cy="360000"/>
          </a:xfrm>
          <a:prstGeom prst="rect">
            <a:avLst/>
          </a:prstGeom>
          <a:solidFill>
            <a:srgbClr val="129954"/>
          </a:solidFill>
        </p:spPr>
        <p:txBody>
          <a:bodyPr vert="horz" lIns="0" tIns="0" rIns="0" bIns="0" rtlCol="0" anchor="ctr">
            <a:normAutofit fontScale="40000" lnSpcReduction="20000"/>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sz="2800"/>
              <a:t>Vos notifications, </a:t>
            </a:r>
            <a:br>
              <a:rPr lang="fr-FR" sz="2800"/>
            </a:br>
            <a:r>
              <a:rPr lang="fr-FR" sz="2800"/>
              <a:t>2 notifications non lues</a:t>
            </a:r>
            <a:endParaRPr lang="fr-FR" sz="1000"/>
          </a:p>
        </p:txBody>
      </p:sp>
      <p:pic>
        <p:nvPicPr>
          <p:cNvPr id="16" name="Image 15">
            <a:extLst>
              <a:ext uri="{FF2B5EF4-FFF2-40B4-BE49-F238E27FC236}">
                <a16:creationId xmlns:a16="http://schemas.microsoft.com/office/drawing/2014/main" id="{2C6696B6-2DF8-310A-2EEB-727040E2A7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9746" y="1347400"/>
            <a:ext cx="2158287" cy="1188484"/>
          </a:xfrm>
          <a:prstGeom prst="rect">
            <a:avLst/>
          </a:prstGeom>
        </p:spPr>
      </p:pic>
      <p:pic>
        <p:nvPicPr>
          <p:cNvPr id="18" name="Image 17">
            <a:extLst>
              <a:ext uri="{FF2B5EF4-FFF2-40B4-BE49-F238E27FC236}">
                <a16:creationId xmlns:a16="http://schemas.microsoft.com/office/drawing/2014/main" id="{D8DB89F0-DF87-226E-4203-FD16E0BD47FA}"/>
              </a:ext>
            </a:extLst>
          </p:cNvPr>
          <p:cNvPicPr>
            <a:picLocks noChangeAspect="1"/>
          </p:cNvPicPr>
          <p:nvPr/>
        </p:nvPicPr>
        <p:blipFill rotWithShape="1">
          <a:blip r:embed="rId6"/>
          <a:srcRect l="69064" r="12846"/>
          <a:stretch/>
        </p:blipFill>
        <p:spPr>
          <a:xfrm>
            <a:off x="2671638" y="2596593"/>
            <a:ext cx="2788453" cy="1119755"/>
          </a:xfrm>
          <a:prstGeom prst="rect">
            <a:avLst/>
          </a:prstGeom>
          <a:effectLst>
            <a:outerShdw blurRad="50800" dist="38100" dir="2700000" algn="tl" rotWithShape="0">
              <a:prstClr val="black">
                <a:alpha val="40000"/>
              </a:prstClr>
            </a:outerShdw>
          </a:effectLst>
        </p:spPr>
      </p:pic>
      <p:sp>
        <p:nvSpPr>
          <p:cNvPr id="19" name="Espace réservé du contenu 2">
            <a:extLst>
              <a:ext uri="{FF2B5EF4-FFF2-40B4-BE49-F238E27FC236}">
                <a16:creationId xmlns:a16="http://schemas.microsoft.com/office/drawing/2014/main" id="{B57251FA-B87E-6C35-41A0-CB7F1CBEBB9B}"/>
              </a:ext>
            </a:extLst>
          </p:cNvPr>
          <p:cNvSpPr txBox="1">
            <a:spLocks/>
          </p:cNvSpPr>
          <p:nvPr/>
        </p:nvSpPr>
        <p:spPr>
          <a:xfrm>
            <a:off x="1670120" y="1965249"/>
            <a:ext cx="1813169" cy="360000"/>
          </a:xfrm>
          <a:prstGeom prst="rect">
            <a:avLst/>
          </a:prstGeom>
          <a:solidFill>
            <a:srgbClr val="129954"/>
          </a:solidFill>
        </p:spPr>
        <p:txBody>
          <a:bodyPr vert="horz" lIns="0" tIns="0" rIns="0" bIns="0" rtlCol="0" anchor="ctr">
            <a:normAutofit fontScale="40000" lnSpcReduction="20000"/>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sz="2800"/>
              <a:t>Vos mails, 38 mails non lus, compte nicolas@mail.com</a:t>
            </a:r>
            <a:endParaRPr lang="fr-FR" sz="1000"/>
          </a:p>
        </p:txBody>
      </p:sp>
    </p:spTree>
    <p:extLst>
      <p:ext uri="{BB962C8B-B14F-4D97-AF65-F5344CB8AC3E}">
        <p14:creationId xmlns:p14="http://schemas.microsoft.com/office/powerpoint/2010/main" val="2810226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22A3D89-75BA-B980-883B-37100946AC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9426" y="1238422"/>
            <a:ext cx="5908758" cy="273690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object 2"/>
          <p:cNvSpPr txBox="1">
            <a:spLocks noGrp="1"/>
          </p:cNvSpPr>
          <p:nvPr>
            <p:ph type="title"/>
          </p:nvPr>
        </p:nvSpPr>
        <p:spPr>
          <a:prstGeom prst="rect">
            <a:avLst/>
          </a:prstGeom>
        </p:spPr>
        <p:txBody>
          <a:bodyPr vert="horz" wrap="square" lIns="0" tIns="13335" rIns="0" bIns="0" rtlCol="0">
            <a:spAutoFit/>
          </a:bodyPr>
          <a:lstStyle/>
          <a:p>
            <a:r>
              <a:rPr lang="fr-FR" sz="2200"/>
              <a:t>Rajouter un contenu spécifique (sans l’afficher) </a:t>
            </a:r>
            <a:br>
              <a:rPr lang="fr-FR" sz="2200"/>
            </a:br>
            <a:r>
              <a:rPr lang="fr-FR" sz="2200"/>
              <a:t>pour les aides techniques (nom accessible)</a:t>
            </a:r>
          </a:p>
        </p:txBody>
      </p:sp>
      <p:sp>
        <p:nvSpPr>
          <p:cNvPr id="4" name="Espace réservé du contenu 2">
            <a:extLst>
              <a:ext uri="{FF2B5EF4-FFF2-40B4-BE49-F238E27FC236}">
                <a16:creationId xmlns:a16="http://schemas.microsoft.com/office/drawing/2014/main" id="{F24F22F0-5D36-7081-E655-B14DEB481C9F}"/>
              </a:ext>
            </a:extLst>
          </p:cNvPr>
          <p:cNvSpPr txBox="1">
            <a:spLocks/>
          </p:cNvSpPr>
          <p:nvPr/>
        </p:nvSpPr>
        <p:spPr>
          <a:xfrm>
            <a:off x="6569284" y="1166813"/>
            <a:ext cx="2673499" cy="2024825"/>
          </a:xfrm>
          <a:prstGeom prst="rect">
            <a:avLst/>
          </a:prstGeom>
        </p:spPr>
        <p:txBody>
          <a:bodyPr anchor="t"/>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t>Extraction des liens grâce </a:t>
            </a:r>
            <a:br>
              <a:rPr lang="fr-FR"/>
            </a:br>
            <a:r>
              <a:rPr lang="fr-FR"/>
              <a:t>au lecteur d’écran :</a:t>
            </a:r>
          </a:p>
          <a:p>
            <a:r>
              <a:rPr lang="fr-FR"/>
              <a:t>…</a:t>
            </a:r>
          </a:p>
          <a:p>
            <a:r>
              <a:rPr lang="fr-FR"/>
              <a:t>« En profiter »</a:t>
            </a:r>
          </a:p>
          <a:p>
            <a:r>
              <a:rPr lang="fr-FR"/>
              <a:t>« En profiter »</a:t>
            </a:r>
          </a:p>
          <a:p>
            <a:r>
              <a:rPr lang="fr-FR"/>
              <a:t>« En profiter »</a:t>
            </a:r>
          </a:p>
          <a:p>
            <a:r>
              <a:rPr lang="fr-FR"/>
              <a:t>…</a:t>
            </a:r>
          </a:p>
        </p:txBody>
      </p:sp>
      <p:sp>
        <p:nvSpPr>
          <p:cNvPr id="6" name="Rectangle 5">
            <a:extLst>
              <a:ext uri="{FF2B5EF4-FFF2-40B4-BE49-F238E27FC236}">
                <a16:creationId xmlns:a16="http://schemas.microsoft.com/office/drawing/2014/main" id="{9C9A801B-6973-643B-7487-B21167CF8277}"/>
              </a:ext>
            </a:extLst>
          </p:cNvPr>
          <p:cNvSpPr/>
          <p:nvPr/>
        </p:nvSpPr>
        <p:spPr>
          <a:xfrm>
            <a:off x="913493" y="3385360"/>
            <a:ext cx="4720624" cy="3455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Bulle narrative : rectangle 8">
            <a:extLst>
              <a:ext uri="{FF2B5EF4-FFF2-40B4-BE49-F238E27FC236}">
                <a16:creationId xmlns:a16="http://schemas.microsoft.com/office/drawing/2014/main" id="{0150D9E6-4735-A643-B300-36ABEA5F82B2}"/>
              </a:ext>
            </a:extLst>
          </p:cNvPr>
          <p:cNvSpPr/>
          <p:nvPr/>
        </p:nvSpPr>
        <p:spPr>
          <a:xfrm>
            <a:off x="314325" y="3975326"/>
            <a:ext cx="1953419" cy="853279"/>
          </a:xfrm>
          <a:prstGeom prst="wedgeRectCallout">
            <a:avLst>
              <a:gd name="adj1" fmla="val -4478"/>
              <a:gd name="adj2" fmla="val -911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a:solidFill>
                  <a:srgbClr val="000000"/>
                </a:solidFill>
              </a:rPr>
              <a:t>Nom accessible :</a:t>
            </a:r>
            <a:br>
              <a:rPr lang="fr-FR" sz="1050">
                <a:solidFill>
                  <a:srgbClr val="000000"/>
                </a:solidFill>
              </a:rPr>
            </a:br>
            <a:r>
              <a:rPr lang="fr-FR" sz="1050">
                <a:solidFill>
                  <a:srgbClr val="000000"/>
                </a:solidFill>
              </a:rPr>
              <a:t>En profiter, le pack Livebox Fibre + forfait mobile 80Go à 32,98 euro/mois sous conditions</a:t>
            </a:r>
          </a:p>
        </p:txBody>
      </p:sp>
      <p:sp>
        <p:nvSpPr>
          <p:cNvPr id="10" name="Bulle narrative : rectangle 9">
            <a:extLst>
              <a:ext uri="{FF2B5EF4-FFF2-40B4-BE49-F238E27FC236}">
                <a16:creationId xmlns:a16="http://schemas.microsoft.com/office/drawing/2014/main" id="{2754D602-0802-C781-DAD6-16B9CD02F008}"/>
              </a:ext>
            </a:extLst>
          </p:cNvPr>
          <p:cNvSpPr/>
          <p:nvPr/>
        </p:nvSpPr>
        <p:spPr>
          <a:xfrm>
            <a:off x="3030737" y="3975326"/>
            <a:ext cx="1953419" cy="853279"/>
          </a:xfrm>
          <a:prstGeom prst="wedgeRectCallout">
            <a:avLst>
              <a:gd name="adj1" fmla="val -39781"/>
              <a:gd name="adj2" fmla="val -918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a:solidFill>
                  <a:srgbClr val="000000"/>
                </a:solidFill>
              </a:rPr>
              <a:t>Nom accessible :</a:t>
            </a:r>
            <a:br>
              <a:rPr lang="fr-FR" sz="1050">
                <a:solidFill>
                  <a:srgbClr val="000000"/>
                </a:solidFill>
              </a:rPr>
            </a:br>
            <a:r>
              <a:rPr lang="fr-FR" sz="1050">
                <a:solidFill>
                  <a:srgbClr val="000000"/>
                </a:solidFill>
              </a:rPr>
              <a:t>En profiter, Livebox Fibre à 23,99 euro/mois sous conditions</a:t>
            </a:r>
          </a:p>
        </p:txBody>
      </p:sp>
      <p:sp>
        <p:nvSpPr>
          <p:cNvPr id="11" name="Bulle narrative : rectangle 10">
            <a:extLst>
              <a:ext uri="{FF2B5EF4-FFF2-40B4-BE49-F238E27FC236}">
                <a16:creationId xmlns:a16="http://schemas.microsoft.com/office/drawing/2014/main" id="{70133BFC-92FF-3A38-4C4C-EB8D2B0E1773}"/>
              </a:ext>
            </a:extLst>
          </p:cNvPr>
          <p:cNvSpPr/>
          <p:nvPr/>
        </p:nvSpPr>
        <p:spPr>
          <a:xfrm>
            <a:off x="5747148" y="3960086"/>
            <a:ext cx="1953419" cy="853279"/>
          </a:xfrm>
          <a:prstGeom prst="wedgeRectCallout">
            <a:avLst>
              <a:gd name="adj1" fmla="val -78490"/>
              <a:gd name="adj2" fmla="val -92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0000"/>
                </a:solidFill>
              </a:rPr>
              <a:t>Nom accessible :</a:t>
            </a:r>
            <a:br>
              <a:rPr lang="fr-FR" sz="1050" dirty="0">
                <a:solidFill>
                  <a:srgbClr val="000000"/>
                </a:solidFill>
              </a:rPr>
            </a:br>
            <a:r>
              <a:rPr lang="fr-FR" sz="1050" dirty="0">
                <a:solidFill>
                  <a:srgbClr val="000000"/>
                </a:solidFill>
              </a:rPr>
              <a:t>En profiter, le forfait mobile 80Go à 17,99 euro/mois sous conditions</a:t>
            </a:r>
          </a:p>
        </p:txBody>
      </p:sp>
      <p:pic>
        <p:nvPicPr>
          <p:cNvPr id="14" name="Graphique 13" descr="Support sonore avec un remplissage uni">
            <a:extLst>
              <a:ext uri="{FF2B5EF4-FFF2-40B4-BE49-F238E27FC236}">
                <a16:creationId xmlns:a16="http://schemas.microsoft.com/office/drawing/2014/main" id="{7079754A-948C-752E-C733-F09EA6796D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41534" y="492875"/>
            <a:ext cx="914400" cy="914400"/>
          </a:xfrm>
          <a:prstGeom prst="rect">
            <a:avLst/>
          </a:prstGeom>
        </p:spPr>
      </p:pic>
      <p:sp>
        <p:nvSpPr>
          <p:cNvPr id="5" name="Ellipse 4">
            <a:extLst>
              <a:ext uri="{FF2B5EF4-FFF2-40B4-BE49-F238E27FC236}">
                <a16:creationId xmlns:a16="http://schemas.microsoft.com/office/drawing/2014/main" id="{2A960D71-B696-6EFA-1BC9-6500BE13F38A}"/>
              </a:ext>
            </a:extLst>
          </p:cNvPr>
          <p:cNvSpPr/>
          <p:nvPr/>
        </p:nvSpPr>
        <p:spPr>
          <a:xfrm>
            <a:off x="8910261"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11040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272032-5C78-4743-91A2-5E2C3A27ABAC}"/>
              </a:ext>
            </a:extLst>
          </p:cNvPr>
          <p:cNvSpPr>
            <a:spLocks noGrp="1"/>
          </p:cNvSpPr>
          <p:nvPr>
            <p:ph type="title"/>
          </p:nvPr>
        </p:nvSpPr>
        <p:spPr>
          <a:xfrm>
            <a:off x="395536" y="1528877"/>
            <a:ext cx="6096283" cy="3020103"/>
          </a:xfrm>
        </p:spPr>
        <p:txBody>
          <a:bodyPr/>
          <a:lstStyle/>
          <a:p>
            <a:r>
              <a:rPr lang="fr-FR"/>
              <a:t>En résumé</a:t>
            </a:r>
          </a:p>
        </p:txBody>
      </p:sp>
      <p:sp>
        <p:nvSpPr>
          <p:cNvPr id="3" name="Ellipse 2">
            <a:extLst>
              <a:ext uri="{FF2B5EF4-FFF2-40B4-BE49-F238E27FC236}">
                <a16:creationId xmlns:a16="http://schemas.microsoft.com/office/drawing/2014/main" id="{76E26505-F9B7-4FB1-9FF9-80398647E29E}"/>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55036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14324" y="267494"/>
            <a:ext cx="8755934" cy="743744"/>
          </a:xfrm>
        </p:spPr>
        <p:txBody>
          <a:bodyPr/>
          <a:lstStyle/>
          <a:p>
            <a:r>
              <a:rPr lang="fr-FR" sz="2200">
                <a:latin typeface="Helvetica 75 Bold"/>
              </a:rPr>
              <a:t>Tout n’est pas parfait du premier coup, l’important c’est de commencer à progresser </a:t>
            </a:r>
            <a:r>
              <a:rPr lang="fr-FR" sz="2200">
                <a:latin typeface="Helvetica 75 Bold"/>
                <a:sym typeface="Wingdings" panose="05000000000000000000" pitchFamily="2" charset="2"/>
              </a:rPr>
              <a:t> 🙂</a:t>
            </a:r>
            <a:r>
              <a:rPr lang="fr-FR" sz="2200">
                <a:latin typeface="Helvetica 75 Bold"/>
              </a:rPr>
              <a:t>… et donc</a:t>
            </a:r>
          </a:p>
        </p:txBody>
      </p:sp>
      <p:sp>
        <p:nvSpPr>
          <p:cNvPr id="6" name="Espace réservé du contenu 5"/>
          <p:cNvSpPr>
            <a:spLocks noGrp="1"/>
          </p:cNvSpPr>
          <p:nvPr>
            <p:ph idx="1"/>
          </p:nvPr>
        </p:nvSpPr>
        <p:spPr>
          <a:xfrm>
            <a:off x="314325" y="1166813"/>
            <a:ext cx="8515350" cy="3384550"/>
          </a:xfrm>
        </p:spPr>
        <p:txBody>
          <a:bodyPr/>
          <a:lstStyle/>
          <a:p>
            <a:pPr>
              <a:spcBef>
                <a:spcPts val="1200"/>
              </a:spcBef>
            </a:pPr>
            <a:r>
              <a:rPr lang="fr-FR" sz="2000"/>
              <a:t>Concevez vos services en pensant :</a:t>
            </a:r>
          </a:p>
          <a:p>
            <a:pPr marL="266700" lvl="2" indent="-266700">
              <a:spcBef>
                <a:spcPts val="1200"/>
              </a:spcBef>
              <a:buFont typeface="Wingdings" pitchFamily="2" charset="2"/>
              <a:buChar char="q"/>
            </a:pPr>
            <a:r>
              <a:rPr lang="fr-FR" sz="2000"/>
              <a:t>sans souris </a:t>
            </a:r>
            <a:r>
              <a:rPr lang="fr-FR" sz="2000">
                <a:latin typeface="Helvetica 55 Roman" panose="020B0604020202020204" pitchFamily="34" charset="0"/>
              </a:rPr>
              <a:t>(drag-n-drop au clavier ?)</a:t>
            </a:r>
          </a:p>
          <a:p>
            <a:pPr marL="266700" lvl="2" indent="-266700">
              <a:spcBef>
                <a:spcPts val="1200"/>
              </a:spcBef>
              <a:buFont typeface="Wingdings" pitchFamily="2" charset="2"/>
              <a:buChar char="q"/>
            </a:pPr>
            <a:r>
              <a:rPr lang="fr-FR" sz="2000"/>
              <a:t>sans les yeux</a:t>
            </a:r>
            <a:r>
              <a:rPr lang="fr-FR" sz="2000">
                <a:latin typeface="Helvetica 55 Roman" panose="020B0604020202020204" pitchFamily="34" charset="0"/>
              </a:rPr>
              <a:t> (imaginez devoir décrire l’interface)</a:t>
            </a:r>
          </a:p>
          <a:p>
            <a:pPr marL="266700" lvl="2" indent="-266700">
              <a:spcBef>
                <a:spcPts val="1200"/>
              </a:spcBef>
              <a:buFont typeface="Wingdings" pitchFamily="2" charset="2"/>
              <a:buChar char="q"/>
            </a:pPr>
            <a:endParaRPr lang="fr-FR" sz="2000">
              <a:latin typeface="Helvetica 55 Roman" panose="020B0604020202020204" pitchFamily="34" charset="0"/>
            </a:endParaRPr>
          </a:p>
          <a:p>
            <a:pPr lvl="2">
              <a:spcBef>
                <a:spcPts val="1200"/>
              </a:spcBef>
            </a:pPr>
            <a:r>
              <a:rPr lang="fr-FR" sz="2000">
                <a:latin typeface="Helvetica 55 Roman" panose="020B0604020202020204" pitchFamily="34" charset="0"/>
              </a:rPr>
              <a:t>Donc aussi pour les développeurs : </a:t>
            </a:r>
            <a:r>
              <a:rPr lang="fr-FR" sz="2000" b="1">
                <a:latin typeface="Helvetica 55 Roman" panose="020B0604020202020204" pitchFamily="34" charset="0"/>
              </a:rPr>
              <a:t>les annotations d’accessibilité</a:t>
            </a:r>
          </a:p>
          <a:p>
            <a:pPr marL="0" lvl="2" indent="0">
              <a:spcBef>
                <a:spcPts val="1200"/>
              </a:spcBef>
              <a:buNone/>
            </a:pPr>
            <a:endParaRPr lang="fr-FR" sz="2000" b="1">
              <a:latin typeface="Helvetica 55 Roman" panose="020B0604020202020204" pitchFamily="34" charset="0"/>
            </a:endParaRPr>
          </a:p>
          <a:p>
            <a:pPr>
              <a:spcBef>
                <a:spcPts val="1200"/>
              </a:spcBef>
            </a:pPr>
            <a:r>
              <a:rPr lang="fr-FR" sz="2000"/>
              <a:t>Oui, ça fait beaucoup…</a:t>
            </a:r>
          </a:p>
          <a:p>
            <a:pPr>
              <a:spcBef>
                <a:spcPts val="1200"/>
              </a:spcBef>
            </a:pPr>
            <a:endParaRPr lang="fr-FR" sz="2000">
              <a:latin typeface="Helvetica 55 Roman" panose="020B0604020202020204" pitchFamily="34" charset="0"/>
            </a:endParaRPr>
          </a:p>
          <a:p>
            <a:pPr>
              <a:spcBef>
                <a:spcPts val="1200"/>
              </a:spcBef>
            </a:pPr>
            <a:endParaRPr lang="fr-FR" sz="2000">
              <a:latin typeface="Helvetica 55 Roman" panose="020B0604020202020204" pitchFamily="34" charset="0"/>
            </a:endParaRPr>
          </a:p>
        </p:txBody>
      </p:sp>
      <p:sp>
        <p:nvSpPr>
          <p:cNvPr id="2" name="Ellipse 1">
            <a:extLst>
              <a:ext uri="{FF2B5EF4-FFF2-40B4-BE49-F238E27FC236}">
                <a16:creationId xmlns:a16="http://schemas.microsoft.com/office/drawing/2014/main" id="{E75143BA-A425-9F12-BFEE-C1F4A2941549}"/>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3" name="Ellipse 2">
            <a:extLst>
              <a:ext uri="{FF2B5EF4-FFF2-40B4-BE49-F238E27FC236}">
                <a16:creationId xmlns:a16="http://schemas.microsoft.com/office/drawing/2014/main" id="{18941D01-F285-A000-9D16-2ECDAC878D40}"/>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74ACB93A-221B-B012-8C2C-C15D82277C8E}"/>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684436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14325" y="17839"/>
            <a:ext cx="8515350" cy="743744"/>
          </a:xfrm>
        </p:spPr>
        <p:txBody>
          <a:bodyPr/>
          <a:lstStyle/>
          <a:p>
            <a:r>
              <a:rPr lang="fr-FR" sz="2200"/>
              <a:t>Ressources</a:t>
            </a:r>
          </a:p>
        </p:txBody>
      </p:sp>
      <p:sp>
        <p:nvSpPr>
          <p:cNvPr id="6" name="Espace réservé du contenu 5"/>
          <p:cNvSpPr>
            <a:spLocks noGrp="1"/>
          </p:cNvSpPr>
          <p:nvPr>
            <p:ph idx="1"/>
          </p:nvPr>
        </p:nvSpPr>
        <p:spPr>
          <a:xfrm>
            <a:off x="314325" y="319227"/>
            <a:ext cx="5157445" cy="4697273"/>
          </a:xfrm>
          <a:solidFill>
            <a:schemeClr val="bg1"/>
          </a:solidFill>
        </p:spPr>
        <p:txBody>
          <a:bodyPr/>
          <a:lstStyle/>
          <a:p>
            <a:r>
              <a:rPr lang="fr-FR"/>
              <a:t>Annotations de vos designs</a:t>
            </a:r>
          </a:p>
          <a:p>
            <a:pPr marL="285750" indent="-285750">
              <a:buClr>
                <a:schemeClr val="bg2"/>
              </a:buClr>
              <a:buSzPct val="125000"/>
              <a:buFont typeface="Arial" panose="020B0604020202020204" pitchFamily="34" charset="0"/>
              <a:buChar char="•"/>
            </a:pPr>
            <a:r>
              <a:rPr lang="fr-FR" sz="1100">
                <a:hlinkClick r:id="rId3"/>
              </a:rPr>
              <a:t>Article sur les annotations d’a11y sur notre site</a:t>
            </a:r>
            <a:endParaRPr lang="fr-FR" sz="1100">
              <a:hlinkClick r:id="rId4"/>
            </a:endParaRPr>
          </a:p>
          <a:p>
            <a:pPr marL="285750" indent="-285750">
              <a:buClr>
                <a:schemeClr val="bg2"/>
              </a:buClr>
              <a:buSzPct val="125000"/>
              <a:buFont typeface="Arial" panose="020B0604020202020204" pitchFamily="34" charset="0"/>
              <a:buChar char="•"/>
            </a:pPr>
            <a:r>
              <a:rPr lang="fr-FR" sz="1100">
                <a:hlinkClick r:id="rId4"/>
              </a:rPr>
              <a:t>Article sur le design a11y de S. Walter</a:t>
            </a:r>
            <a:endParaRPr lang="fr-FR" sz="1100"/>
          </a:p>
          <a:p>
            <a:pPr marL="285750" indent="-285750">
              <a:buClr>
                <a:schemeClr val="bg2"/>
              </a:buClr>
              <a:buSzPct val="125000"/>
              <a:buFont typeface="Arial" panose="020B0604020202020204" pitchFamily="34" charset="0"/>
              <a:buChar char="•"/>
            </a:pPr>
            <a:r>
              <a:rPr lang="fr-FR" sz="1100">
                <a:hlinkClick r:id="rId5"/>
              </a:rPr>
              <a:t>Les extensions d’annotations a11y pour Sketch, </a:t>
            </a:r>
            <a:r>
              <a:rPr lang="fr-FR" sz="1100" err="1">
                <a:hlinkClick r:id="rId5"/>
              </a:rPr>
              <a:t>Figma</a:t>
            </a:r>
            <a:r>
              <a:rPr lang="fr-FR" sz="1100">
                <a:hlinkClick r:id="rId5"/>
              </a:rPr>
              <a:t> et autre</a:t>
            </a:r>
            <a:endParaRPr lang="fr-FR" sz="1100"/>
          </a:p>
          <a:p>
            <a:pPr marL="285750" indent="-285750">
              <a:buClr>
                <a:schemeClr val="bg2"/>
              </a:buClr>
              <a:buSzPct val="125000"/>
              <a:buFont typeface="Arial" panose="020B0604020202020204" pitchFamily="34" charset="0"/>
              <a:buChar char="•"/>
            </a:pPr>
            <a:endParaRPr lang="fr-FR" sz="1100"/>
          </a:p>
          <a:p>
            <a:r>
              <a:rPr lang="fr-FR"/>
              <a:t>Recommandations accessibilité numérique Orange        </a:t>
            </a:r>
          </a:p>
          <a:p>
            <a:r>
              <a:rPr lang="fr-FR">
                <a:latin typeface="Helvetica 65 Medium" panose="020B0604020202020204" pitchFamily="34" charset="0"/>
              </a:rPr>
              <a:t>http://a11y-guidelines.orange.com/</a:t>
            </a:r>
          </a:p>
          <a:p>
            <a:pPr lvl="2"/>
            <a:r>
              <a:rPr lang="fr-FR" sz="1200">
                <a:latin typeface="Helvetica 55 Roman" panose="020B0604020202020204" pitchFamily="34" charset="0"/>
                <a:hlinkClick r:id="rId6"/>
              </a:rPr>
              <a:t>https://a11y-guidelines.orange.com/fr/web/designer/</a:t>
            </a:r>
            <a:endParaRPr lang="fr-FR" sz="1200">
              <a:latin typeface="Helvetica 55 Roman" panose="020B0604020202020204" pitchFamily="34" charset="0"/>
            </a:endParaRPr>
          </a:p>
          <a:p>
            <a:pPr lvl="2"/>
            <a:r>
              <a:rPr lang="fr-FR" sz="1200">
                <a:latin typeface="Helvetica 55 Roman" panose="020B0604020202020204" pitchFamily="34" charset="0"/>
                <a:hlinkClick r:id="rId7"/>
              </a:rPr>
              <a:t>https://a11y-guidelines.orange.com/fr/mobile/android/conception/</a:t>
            </a:r>
            <a:endParaRPr lang="fr-FR" sz="1200">
              <a:latin typeface="Helvetica 55 Roman" panose="020B0604020202020204" pitchFamily="34" charset="0"/>
            </a:endParaRPr>
          </a:p>
          <a:p>
            <a:pPr lvl="2"/>
            <a:r>
              <a:rPr lang="fr-FR" sz="1200">
                <a:latin typeface="Helvetica 55 Roman" panose="020B0604020202020204" pitchFamily="34" charset="0"/>
                <a:hlinkClick r:id="rId8"/>
              </a:rPr>
              <a:t>https://a11y-guidelines.orange.com/fr/mobile/ios/conception/</a:t>
            </a:r>
            <a:endParaRPr lang="fr-FR" sz="1200">
              <a:latin typeface="Helvetica 55 Roman" panose="020B0604020202020204" pitchFamily="34" charset="0"/>
            </a:endParaRPr>
          </a:p>
          <a:p>
            <a:pPr lvl="2"/>
            <a:r>
              <a:rPr lang="fr-FR" sz="1200">
                <a:latin typeface="Helvetica 55 Roman" panose="020B0604020202020204" pitchFamily="34" charset="0"/>
              </a:rPr>
              <a:t>Design.orange.com : </a:t>
            </a:r>
            <a:r>
              <a:rPr lang="fr-FR" sz="1200">
                <a:latin typeface="Helvetica 55 Roman" panose="020B0604020202020204" pitchFamily="34" charset="0"/>
                <a:hlinkClick r:id="rId9"/>
              </a:rPr>
              <a:t>https://system.design.orange.com/0c1af118d/p/4764d2-accessiblity</a:t>
            </a:r>
            <a:r>
              <a:rPr lang="fr-FR" sz="1200">
                <a:latin typeface="Helvetica 55 Roman" panose="020B0604020202020204" pitchFamily="34" charset="0"/>
              </a:rPr>
              <a:t> </a:t>
            </a:r>
          </a:p>
          <a:p>
            <a:pPr lvl="2"/>
            <a:endParaRPr lang="fr-FR"/>
          </a:p>
          <a:p>
            <a:r>
              <a:rPr lang="fr-FR" err="1"/>
              <a:t>Colour</a:t>
            </a:r>
            <a:r>
              <a:rPr lang="fr-FR"/>
              <a:t> </a:t>
            </a:r>
            <a:r>
              <a:rPr lang="fr-FR" err="1"/>
              <a:t>Contrast</a:t>
            </a:r>
            <a:r>
              <a:rPr lang="fr-FR"/>
              <a:t> Analyser </a:t>
            </a:r>
            <a:r>
              <a:rPr lang="fr-FR">
                <a:latin typeface="Helvetica 55 Roman" panose="020B0604020202020204" pitchFamily="34" charset="0"/>
              </a:rPr>
              <a:t>(pour Mac et Windows)</a:t>
            </a:r>
          </a:p>
          <a:p>
            <a:pPr lvl="2"/>
            <a:r>
              <a:rPr lang="fr-FR" sz="1200">
                <a:latin typeface="Helvetica 55 Roman" panose="020B0604020202020204" pitchFamily="34" charset="0"/>
                <a:hlinkClick r:id="rId10"/>
              </a:rPr>
              <a:t>https://www.tpgi.com/color-contrast-checker/</a:t>
            </a:r>
            <a:r>
              <a:rPr lang="fr-FR" sz="1200">
                <a:latin typeface="Helvetica 55 Roman" panose="020B0604020202020204" pitchFamily="34" charset="0"/>
              </a:rPr>
              <a:t> </a:t>
            </a:r>
          </a:p>
          <a:p>
            <a:pPr lvl="2"/>
            <a:endParaRPr lang="fr-FR">
              <a:latin typeface="Helvetica 55 Roman" panose="020B0604020202020204" pitchFamily="34" charset="0"/>
            </a:endParaRPr>
          </a:p>
          <a:p>
            <a:r>
              <a:rPr lang="fr-FR">
                <a:latin typeface="+mn-lt"/>
              </a:rPr>
              <a:t>Des simulations</a:t>
            </a:r>
            <a:r>
              <a:rPr lang="fr-FR">
                <a:latin typeface="Helvetica 55 Roman" panose="020B0604020202020204" pitchFamily="34" charset="0"/>
              </a:rPr>
              <a:t> (c’est imparfait mais ça donne une idée !)</a:t>
            </a:r>
          </a:p>
          <a:p>
            <a:pPr lvl="2"/>
            <a:r>
              <a:rPr lang="fr-FR" sz="1200">
                <a:latin typeface="Helvetica 55 Roman" panose="020B0604020202020204" pitchFamily="34" charset="0"/>
                <a:hlinkClick r:id="rId11"/>
              </a:rPr>
              <a:t>Dyslexie : lettres qui dansent</a:t>
            </a:r>
            <a:endParaRPr lang="fr-FR" sz="1200">
              <a:latin typeface="Helvetica 55 Roman" panose="020B0604020202020204" pitchFamily="34" charset="0"/>
            </a:endParaRPr>
          </a:p>
          <a:p>
            <a:pPr lvl="2"/>
            <a:r>
              <a:rPr lang="fr-FR" sz="1200">
                <a:latin typeface="Helvetica 55 Roman" panose="020B0604020202020204" pitchFamily="34" charset="0"/>
                <a:hlinkClick r:id="rId12"/>
              </a:rPr>
              <a:t>Daltonisme, malvoyance, cécité, malentendance, handicap moteur</a:t>
            </a:r>
            <a:endParaRPr lang="fr-FR" sz="1200">
              <a:latin typeface="Helvetica 55 Roman" panose="020B0604020202020204" pitchFamily="34" charset="0"/>
            </a:endParaRPr>
          </a:p>
          <a:p>
            <a:endParaRPr lang="fr-FR" sz="1600"/>
          </a:p>
        </p:txBody>
      </p:sp>
      <p:pic>
        <p:nvPicPr>
          <p:cNvPr id="2" name="Image 1">
            <a:hlinkClick r:id="rId13"/>
            <a:extLst>
              <a:ext uri="{FF2B5EF4-FFF2-40B4-BE49-F238E27FC236}">
                <a16:creationId xmlns:a16="http://schemas.microsoft.com/office/drawing/2014/main" id="{64437DDF-093E-28DB-84BB-B24F2F158EE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89806" y="694944"/>
            <a:ext cx="3781042" cy="3562139"/>
          </a:xfrm>
          <a:prstGeom prst="rect">
            <a:avLst/>
          </a:prstGeom>
          <a:effectLst>
            <a:outerShdw blurRad="50800" dist="38100" dir="2700000" algn="tl" rotWithShape="0">
              <a:prstClr val="black">
                <a:alpha val="40000"/>
              </a:prstClr>
            </a:outerShdw>
          </a:effectLst>
        </p:spPr>
      </p:pic>
      <p:sp>
        <p:nvSpPr>
          <p:cNvPr id="3" name="Ellipse 2">
            <a:extLst>
              <a:ext uri="{FF2B5EF4-FFF2-40B4-BE49-F238E27FC236}">
                <a16:creationId xmlns:a16="http://schemas.microsoft.com/office/drawing/2014/main" id="{DD2A7CDF-69A1-DD79-5A85-98D68C445D5A}"/>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11E94B4A-F13F-FC54-611C-55ECDD843BE5}"/>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7" name="Ellipse 6">
            <a:extLst>
              <a:ext uri="{FF2B5EF4-FFF2-40B4-BE49-F238E27FC236}">
                <a16:creationId xmlns:a16="http://schemas.microsoft.com/office/drawing/2014/main" id="{8DA15ED1-D14D-5554-3B53-34B86459C6D0}"/>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1570033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D88DC-F126-82A6-1ED1-7EB276323AE7}"/>
              </a:ext>
            </a:extLst>
          </p:cNvPr>
          <p:cNvSpPr>
            <a:spLocks noGrp="1"/>
          </p:cNvSpPr>
          <p:nvPr>
            <p:ph type="ctrTitle"/>
          </p:nvPr>
        </p:nvSpPr>
        <p:spPr/>
        <p:txBody>
          <a:bodyPr/>
          <a:lstStyle/>
          <a:p>
            <a:r>
              <a:rPr lang="fr-FR"/>
              <a:t>Annexes</a:t>
            </a:r>
            <a:br>
              <a:rPr lang="fr-FR"/>
            </a:br>
            <a:endParaRPr lang="fr-FR"/>
          </a:p>
        </p:txBody>
      </p:sp>
      <p:sp>
        <p:nvSpPr>
          <p:cNvPr id="3" name="Espace réservé du texte 2">
            <a:extLst>
              <a:ext uri="{FF2B5EF4-FFF2-40B4-BE49-F238E27FC236}">
                <a16:creationId xmlns:a16="http://schemas.microsoft.com/office/drawing/2014/main" id="{9EF3C0B8-A610-793E-796D-1454A058FD46}"/>
              </a:ext>
            </a:extLst>
          </p:cNvPr>
          <p:cNvSpPr>
            <a:spLocks noGrp="1"/>
          </p:cNvSpPr>
          <p:nvPr>
            <p:ph type="body" sz="quarter" idx="16"/>
          </p:nvPr>
        </p:nvSpPr>
        <p:spPr/>
        <p:txBody>
          <a:bodyPr/>
          <a:lstStyle/>
          <a:p>
            <a:endParaRPr lang="fr-FR"/>
          </a:p>
        </p:txBody>
      </p:sp>
      <p:sp>
        <p:nvSpPr>
          <p:cNvPr id="4" name="Sous-titre 3">
            <a:extLst>
              <a:ext uri="{FF2B5EF4-FFF2-40B4-BE49-F238E27FC236}">
                <a16:creationId xmlns:a16="http://schemas.microsoft.com/office/drawing/2014/main" id="{4011999F-D413-DFA9-430C-EEE068873E36}"/>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4479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D7ABAEB-E231-D6CE-5207-68FD72AB83A3}"/>
              </a:ext>
            </a:extLst>
          </p:cNvPr>
          <p:cNvSpPr>
            <a:spLocks noGrp="1"/>
          </p:cNvSpPr>
          <p:nvPr>
            <p:ph sz="half" idx="1"/>
          </p:nvPr>
        </p:nvSpPr>
        <p:spPr>
          <a:xfrm>
            <a:off x="314326" y="1184275"/>
            <a:ext cx="3489928" cy="3365499"/>
          </a:xfrm>
        </p:spPr>
        <p:txBody>
          <a:bodyPr anchor="ctr">
            <a:normAutofit/>
          </a:bodyPr>
          <a:lstStyle/>
          <a:p>
            <a:r>
              <a:rPr lang="fr-FR" err="1"/>
              <a:t>Webaim</a:t>
            </a:r>
            <a:r>
              <a:rPr lang="fr-FR"/>
              <a:t> Million </a:t>
            </a:r>
            <a:r>
              <a:rPr lang="fr-FR" err="1"/>
              <a:t>study</a:t>
            </a:r>
            <a:r>
              <a:rPr lang="fr-FR"/>
              <a:t> 2023</a:t>
            </a:r>
          </a:p>
          <a:p>
            <a:r>
              <a:rPr lang="fr-FR">
                <a:latin typeface="Helvetica 55 Roman" panose="02000503040000020004" pitchFamily="2" charset="0"/>
              </a:rPr>
              <a:t>Détection automatique des erreurs via WAVE</a:t>
            </a:r>
          </a:p>
          <a:p>
            <a:r>
              <a:rPr lang="fr-FR">
                <a:latin typeface="Helvetica 55 Roman" panose="02000503040000020004" pitchFamily="2" charset="0"/>
              </a:rPr>
              <a:t>sur un panel de 1 million de pages.</a:t>
            </a:r>
          </a:p>
          <a:p>
            <a:endParaRPr lang="fr-FR">
              <a:latin typeface="Helvetica 55 Roman" panose="02000503040000020004" pitchFamily="2" charset="0"/>
            </a:endParaRPr>
          </a:p>
          <a:p>
            <a:r>
              <a:rPr lang="fr-FR">
                <a:latin typeface="+mn-lt"/>
              </a:rPr>
              <a:t>Résultat stable depuis plus de 5 ans.</a:t>
            </a:r>
          </a:p>
          <a:p>
            <a:endParaRPr lang="fr-FR">
              <a:latin typeface="Helvetica 55 Roman" panose="02000503040000020004" pitchFamily="2" charset="0"/>
            </a:endParaRPr>
          </a:p>
          <a:p>
            <a:endParaRPr lang="fr-FR"/>
          </a:p>
          <a:p>
            <a:endParaRPr lang="fr-FR"/>
          </a:p>
          <a:p>
            <a:endParaRPr lang="fr-FR"/>
          </a:p>
          <a:p>
            <a:r>
              <a:rPr lang="fr-FR">
                <a:latin typeface="Helvetica 55 Roman" panose="02000503040000020004" pitchFamily="2" charset="0"/>
                <a:hlinkClick r:id="rId2"/>
              </a:rPr>
              <a:t>https://webaim.org/projects/million/#errors</a:t>
            </a:r>
            <a:r>
              <a:rPr lang="fr-FR">
                <a:latin typeface="Helvetica 55 Roman" panose="02000503040000020004" pitchFamily="2" charset="0"/>
              </a:rPr>
              <a:t> </a:t>
            </a:r>
          </a:p>
        </p:txBody>
      </p:sp>
      <p:sp>
        <p:nvSpPr>
          <p:cNvPr id="3" name="Titre 2">
            <a:extLst>
              <a:ext uri="{FF2B5EF4-FFF2-40B4-BE49-F238E27FC236}">
                <a16:creationId xmlns:a16="http://schemas.microsoft.com/office/drawing/2014/main" id="{4D3D6AAD-9DBA-3DBD-98D8-6949F0B400AD}"/>
              </a:ext>
            </a:extLst>
          </p:cNvPr>
          <p:cNvSpPr>
            <a:spLocks noGrp="1"/>
          </p:cNvSpPr>
          <p:nvPr>
            <p:ph type="title"/>
          </p:nvPr>
        </p:nvSpPr>
        <p:spPr/>
        <p:txBody>
          <a:bodyPr/>
          <a:lstStyle/>
          <a:p>
            <a:r>
              <a:rPr lang="fr-FR" sz="2200"/>
              <a:t>Les erreurs les plus fréquentes sont souvent du ressort de </a:t>
            </a:r>
            <a:br>
              <a:rPr lang="fr-FR" sz="2200"/>
            </a:br>
            <a:r>
              <a:rPr lang="fr-FR" sz="2200"/>
              <a:t>la conception</a:t>
            </a:r>
          </a:p>
        </p:txBody>
      </p:sp>
      <p:pic>
        <p:nvPicPr>
          <p:cNvPr id="5" name="Image 4">
            <a:extLst>
              <a:ext uri="{FF2B5EF4-FFF2-40B4-BE49-F238E27FC236}">
                <a16:creationId xmlns:a16="http://schemas.microsoft.com/office/drawing/2014/main" id="{409CD630-4B67-F71F-7CAE-34F6DC20749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61109" y="1522817"/>
            <a:ext cx="4568565" cy="2686179"/>
          </a:xfrm>
          <a:prstGeom prst="rect">
            <a:avLst/>
          </a:prstGeom>
        </p:spPr>
      </p:pic>
    </p:spTree>
    <p:extLst>
      <p:ext uri="{BB962C8B-B14F-4D97-AF65-F5344CB8AC3E}">
        <p14:creationId xmlns:p14="http://schemas.microsoft.com/office/powerpoint/2010/main" val="1022731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052284-80F2-872F-AECB-57850407DAFA}"/>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6FD2D647-AADD-77D6-375F-A64FACCA1198}"/>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r="27976"/>
          <a:stretch/>
        </p:blipFill>
        <p:spPr>
          <a:xfrm rot="16200000">
            <a:off x="2536784" y="-471913"/>
            <a:ext cx="4070433" cy="6087325"/>
          </a:xfrm>
          <a:prstGeom prst="rect">
            <a:avLst/>
          </a:prstGeom>
        </p:spPr>
      </p:pic>
      <p:sp>
        <p:nvSpPr>
          <p:cNvPr id="4" name="Rectangle 3">
            <a:extLst>
              <a:ext uri="{FF2B5EF4-FFF2-40B4-BE49-F238E27FC236}">
                <a16:creationId xmlns:a16="http://schemas.microsoft.com/office/drawing/2014/main" id="{29EBA74B-E21B-06E0-C364-F945ED2C0D69}"/>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 name="Ellipse 5">
            <a:extLst>
              <a:ext uri="{FF2B5EF4-FFF2-40B4-BE49-F238E27FC236}">
                <a16:creationId xmlns:a16="http://schemas.microsoft.com/office/drawing/2014/main" id="{6F9644DE-76E6-E0D6-A44C-FC3279C3A20D}"/>
              </a:ext>
            </a:extLst>
          </p:cNvPr>
          <p:cNvSpPr/>
          <p:nvPr/>
        </p:nvSpPr>
        <p:spPr>
          <a:xfrm rot="16200000">
            <a:off x="15240" y="4681979"/>
            <a:ext cx="446281" cy="4462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1</a:t>
            </a:r>
          </a:p>
        </p:txBody>
      </p:sp>
    </p:spTree>
    <p:extLst>
      <p:ext uri="{BB962C8B-B14F-4D97-AF65-F5344CB8AC3E}">
        <p14:creationId xmlns:p14="http://schemas.microsoft.com/office/powerpoint/2010/main" val="145616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FAD6-B9FC-F400-BAAD-C2A805B57677}"/>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B6CD2FC5-B816-255F-7B9B-E4555784BE6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45520" y="928517"/>
            <a:ext cx="8852960" cy="3286467"/>
          </a:xfrm>
          <a:prstGeom prst="rect">
            <a:avLst/>
          </a:prstGeom>
        </p:spPr>
      </p:pic>
      <p:sp>
        <p:nvSpPr>
          <p:cNvPr id="4" name="Rectangle 3">
            <a:extLst>
              <a:ext uri="{FF2B5EF4-FFF2-40B4-BE49-F238E27FC236}">
                <a16:creationId xmlns:a16="http://schemas.microsoft.com/office/drawing/2014/main" id="{83456AAE-56E1-5A56-9962-8E277877CA99}"/>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 name="Cœur 5">
            <a:extLst>
              <a:ext uri="{FF2B5EF4-FFF2-40B4-BE49-F238E27FC236}">
                <a16:creationId xmlns:a16="http://schemas.microsoft.com/office/drawing/2014/main" id="{188DB31A-4769-CE4C-1D9B-027A289E0EF5}"/>
              </a:ext>
            </a:extLst>
          </p:cNvPr>
          <p:cNvSpPr/>
          <p:nvPr/>
        </p:nvSpPr>
        <p:spPr>
          <a:xfrm>
            <a:off x="14868" y="14868"/>
            <a:ext cx="446281" cy="446281"/>
          </a:xfrm>
          <a:prstGeom prst="hear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2</a:t>
            </a:r>
          </a:p>
        </p:txBody>
      </p:sp>
    </p:spTree>
    <p:extLst>
      <p:ext uri="{BB962C8B-B14F-4D97-AF65-F5344CB8AC3E}">
        <p14:creationId xmlns:p14="http://schemas.microsoft.com/office/powerpoint/2010/main" val="38371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DEFBA4-F016-4B5E-FE03-B7FDD12DE1FF}"/>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Triangle isocèle 6">
            <a:extLst>
              <a:ext uri="{FF2B5EF4-FFF2-40B4-BE49-F238E27FC236}">
                <a16:creationId xmlns:a16="http://schemas.microsoft.com/office/drawing/2014/main" id="{D78EA450-3DA3-DE99-B6E1-C9B2A0E67046}"/>
              </a:ext>
            </a:extLst>
          </p:cNvPr>
          <p:cNvSpPr/>
          <p:nvPr/>
        </p:nvSpPr>
        <p:spPr>
          <a:xfrm rot="16200000">
            <a:off x="15240" y="4681979"/>
            <a:ext cx="446281" cy="446281"/>
          </a:xfrm>
          <a:prstGeom prst="triangle">
            <a:avLst/>
          </a:prstGeom>
          <a:ln/>
        </p:spPr>
        <p:style>
          <a:lnRef idx="2">
            <a:schemeClr val="dk1"/>
          </a:lnRef>
          <a:fillRef idx="1">
            <a:schemeClr val="lt1"/>
          </a:fillRef>
          <a:effectRef idx="0">
            <a:schemeClr val="dk1"/>
          </a:effectRef>
          <a:fontRef idx="minor">
            <a:schemeClr val="dk1"/>
          </a:fontRef>
        </p:style>
        <p:txBody>
          <a:bodyPr rtlCol="0" anchor="b"/>
          <a:lstStyle/>
          <a:p>
            <a:pPr algn="ctr"/>
            <a:r>
              <a:rPr lang="fr-FR" sz="1600">
                <a:solidFill>
                  <a:srgbClr val="000000"/>
                </a:solidFill>
              </a:rPr>
              <a:t>3</a:t>
            </a:r>
          </a:p>
        </p:txBody>
      </p:sp>
      <p:pic>
        <p:nvPicPr>
          <p:cNvPr id="4" name="Image 3">
            <a:extLst>
              <a:ext uri="{FF2B5EF4-FFF2-40B4-BE49-F238E27FC236}">
                <a16:creationId xmlns:a16="http://schemas.microsoft.com/office/drawing/2014/main" id="{4DFDEEEF-66FB-B2F1-B881-90F038FE44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29675" y="-1712810"/>
            <a:ext cx="4859529" cy="8569120"/>
          </a:xfrm>
          <a:prstGeom prst="rect">
            <a:avLst/>
          </a:prstGeom>
        </p:spPr>
      </p:pic>
    </p:spTree>
    <p:extLst>
      <p:ext uri="{BB962C8B-B14F-4D97-AF65-F5344CB8AC3E}">
        <p14:creationId xmlns:p14="http://schemas.microsoft.com/office/powerpoint/2010/main" val="22619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152571" y="120733"/>
            <a:ext cx="8515350" cy="743744"/>
          </a:xfrm>
        </p:spPr>
        <p:txBody>
          <a:bodyPr/>
          <a:lstStyle/>
          <a:p>
            <a:endParaRPr lang="fr-FR" sz="2200"/>
          </a:p>
        </p:txBody>
      </p:sp>
      <p:grpSp>
        <p:nvGrpSpPr>
          <p:cNvPr id="10" name="Groupe 9">
            <a:extLst>
              <a:ext uri="{FF2B5EF4-FFF2-40B4-BE49-F238E27FC236}">
                <a16:creationId xmlns:a16="http://schemas.microsoft.com/office/drawing/2014/main" id="{9D27820A-F43C-4B43-758A-B0185B41B927}"/>
              </a:ext>
            </a:extLst>
          </p:cNvPr>
          <p:cNvGrpSpPr/>
          <p:nvPr/>
        </p:nvGrpSpPr>
        <p:grpSpPr>
          <a:xfrm>
            <a:off x="1217872" y="251703"/>
            <a:ext cx="2930957" cy="4640094"/>
            <a:chOff x="3285305" y="179555"/>
            <a:chExt cx="1953471" cy="3571710"/>
          </a:xfrm>
        </p:grpSpPr>
        <p:grpSp>
          <p:nvGrpSpPr>
            <p:cNvPr id="11" name="Groupe 10">
              <a:extLst>
                <a:ext uri="{FF2B5EF4-FFF2-40B4-BE49-F238E27FC236}">
                  <a16:creationId xmlns:a16="http://schemas.microsoft.com/office/drawing/2014/main" id="{6A580401-8653-2118-A7F4-D9F39362C033}"/>
                </a:ext>
              </a:extLst>
            </p:cNvPr>
            <p:cNvGrpSpPr/>
            <p:nvPr/>
          </p:nvGrpSpPr>
          <p:grpSpPr>
            <a:xfrm>
              <a:off x="3285305" y="179555"/>
              <a:ext cx="1953471" cy="2397138"/>
              <a:chOff x="3496833" y="129038"/>
              <a:chExt cx="1953471" cy="2397138"/>
            </a:xfrm>
          </p:grpSpPr>
          <p:pic>
            <p:nvPicPr>
              <p:cNvPr id="13" name="Image 12">
                <a:extLst>
                  <a:ext uri="{FF2B5EF4-FFF2-40B4-BE49-F238E27FC236}">
                    <a16:creationId xmlns:a16="http://schemas.microsoft.com/office/drawing/2014/main" id="{0CD1BA89-A183-244F-7C51-E8E1E5B58A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833" y="466096"/>
                <a:ext cx="1953471" cy="2060080"/>
              </a:xfrm>
              <a:prstGeom prst="rect">
                <a:avLst/>
              </a:prstGeom>
            </p:spPr>
          </p:pic>
          <p:pic>
            <p:nvPicPr>
              <p:cNvPr id="14" name="Image 13">
                <a:extLst>
                  <a:ext uri="{FF2B5EF4-FFF2-40B4-BE49-F238E27FC236}">
                    <a16:creationId xmlns:a16="http://schemas.microsoft.com/office/drawing/2014/main" id="{2E3A6A41-ABD4-D46C-CF86-213481B304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15" name="Rectangle 14">
                <a:extLst>
                  <a:ext uri="{FF2B5EF4-FFF2-40B4-BE49-F238E27FC236}">
                    <a16:creationId xmlns:a16="http://schemas.microsoft.com/office/drawing/2014/main" id="{7EBCE728-D80E-AC0F-F364-151C6070927C}"/>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2" name="Image 11">
              <a:extLst>
                <a:ext uri="{FF2B5EF4-FFF2-40B4-BE49-F238E27FC236}">
                  <a16:creationId xmlns:a16="http://schemas.microsoft.com/office/drawing/2014/main" id="{BD88FBF5-C613-8398-CE1F-01C2C86569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grpSp>
        <p:nvGrpSpPr>
          <p:cNvPr id="16" name="Groupe 15">
            <a:extLst>
              <a:ext uri="{FF2B5EF4-FFF2-40B4-BE49-F238E27FC236}">
                <a16:creationId xmlns:a16="http://schemas.microsoft.com/office/drawing/2014/main" id="{F61CC3EC-7F7F-1F95-DD89-BE2883AA9315}"/>
              </a:ext>
            </a:extLst>
          </p:cNvPr>
          <p:cNvGrpSpPr/>
          <p:nvPr/>
        </p:nvGrpSpPr>
        <p:grpSpPr>
          <a:xfrm>
            <a:off x="5366701" y="252974"/>
            <a:ext cx="2559428" cy="4637553"/>
            <a:chOff x="6702682" y="179555"/>
            <a:chExt cx="1949828" cy="4072404"/>
          </a:xfrm>
        </p:grpSpPr>
        <p:pic>
          <p:nvPicPr>
            <p:cNvPr id="17" name="Image 16">
              <a:extLst>
                <a:ext uri="{FF2B5EF4-FFF2-40B4-BE49-F238E27FC236}">
                  <a16:creationId xmlns:a16="http://schemas.microsoft.com/office/drawing/2014/main" id="{53D2EF9E-39F5-8D07-2094-CEFC302658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18" name="Image 17">
              <a:extLst>
                <a:ext uri="{FF2B5EF4-FFF2-40B4-BE49-F238E27FC236}">
                  <a16:creationId xmlns:a16="http://schemas.microsoft.com/office/drawing/2014/main" id="{9352FF86-C693-00A7-C3AA-777DC86E805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19" name="Image 18">
              <a:extLst>
                <a:ext uri="{FF2B5EF4-FFF2-40B4-BE49-F238E27FC236}">
                  <a16:creationId xmlns:a16="http://schemas.microsoft.com/office/drawing/2014/main" id="{0F3F804B-2EA3-D65E-8DFE-456B5252B4E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3" name="ZoneTexte 2">
            <a:extLst>
              <a:ext uri="{FF2B5EF4-FFF2-40B4-BE49-F238E27FC236}">
                <a16:creationId xmlns:a16="http://schemas.microsoft.com/office/drawing/2014/main" id="{2A455BCB-25FD-7DC2-21EB-2B90A492824A}"/>
              </a:ext>
            </a:extLst>
          </p:cNvPr>
          <p:cNvSpPr txBox="1"/>
          <p:nvPr/>
        </p:nvSpPr>
        <p:spPr>
          <a:xfrm>
            <a:off x="2283245" y="771792"/>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sp>
        <p:nvSpPr>
          <p:cNvPr id="30" name="ZoneTexte 29">
            <a:extLst>
              <a:ext uri="{FF2B5EF4-FFF2-40B4-BE49-F238E27FC236}">
                <a16:creationId xmlns:a16="http://schemas.microsoft.com/office/drawing/2014/main" id="{72739725-2438-F67D-5AEB-7C8736A7BD5A}"/>
              </a:ext>
            </a:extLst>
          </p:cNvPr>
          <p:cNvSpPr txBox="1"/>
          <p:nvPr/>
        </p:nvSpPr>
        <p:spPr>
          <a:xfrm>
            <a:off x="6252802" y="4788872"/>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sp>
        <p:nvSpPr>
          <p:cNvPr id="6" name="Rectangle 5">
            <a:extLst>
              <a:ext uri="{FF2B5EF4-FFF2-40B4-BE49-F238E27FC236}">
                <a16:creationId xmlns:a16="http://schemas.microsoft.com/office/drawing/2014/main" id="{ED97F67C-2ACA-F05E-9806-4CE9AFC9FFBA}"/>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Rectangle 8">
            <a:extLst>
              <a:ext uri="{FF2B5EF4-FFF2-40B4-BE49-F238E27FC236}">
                <a16:creationId xmlns:a16="http://schemas.microsoft.com/office/drawing/2014/main" id="{F65B2325-B404-18AE-9FE0-BD98C5189F2B}"/>
              </a:ext>
            </a:extLst>
          </p:cNvPr>
          <p:cNvSpPr/>
          <p:nvPr/>
        </p:nvSpPr>
        <p:spPr>
          <a:xfrm>
            <a:off x="14868" y="14868"/>
            <a:ext cx="446281" cy="4462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4</a:t>
            </a:r>
          </a:p>
        </p:txBody>
      </p:sp>
    </p:spTree>
    <p:extLst>
      <p:ext uri="{BB962C8B-B14F-4D97-AF65-F5344CB8AC3E}">
        <p14:creationId xmlns:p14="http://schemas.microsoft.com/office/powerpoint/2010/main" val="23834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3B3B1C-8B50-FE30-574E-E3B678644A1B}"/>
              </a:ext>
            </a:extLst>
          </p:cNvPr>
          <p:cNvSpPr/>
          <p:nvPr/>
        </p:nvSpPr>
        <p:spPr>
          <a:xfrm>
            <a:off x="0" y="3232307"/>
            <a:ext cx="4864794" cy="131905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1" name="Rectangle 20">
            <a:extLst>
              <a:ext uri="{FF2B5EF4-FFF2-40B4-BE49-F238E27FC236}">
                <a16:creationId xmlns:a16="http://schemas.microsoft.com/office/drawing/2014/main" id="{3E118967-A648-7954-9CB1-BB0E3CBCDCD5}"/>
              </a:ext>
            </a:extLst>
          </p:cNvPr>
          <p:cNvSpPr/>
          <p:nvPr/>
        </p:nvSpPr>
        <p:spPr>
          <a:xfrm>
            <a:off x="-1" y="268287"/>
            <a:ext cx="4864795" cy="164290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3" name="Espace réservé du contenu 2">
            <a:extLst>
              <a:ext uri="{FF2B5EF4-FFF2-40B4-BE49-F238E27FC236}">
                <a16:creationId xmlns:a16="http://schemas.microsoft.com/office/drawing/2014/main" id="{4F71A921-5A4F-30B2-788A-AAA79F0724A5}"/>
              </a:ext>
            </a:extLst>
          </p:cNvPr>
          <p:cNvSpPr>
            <a:spLocks noGrp="1"/>
          </p:cNvSpPr>
          <p:nvPr>
            <p:ph sz="half" idx="1"/>
          </p:nvPr>
        </p:nvSpPr>
        <p:spPr>
          <a:xfrm>
            <a:off x="314326" y="268289"/>
            <a:ext cx="4257674" cy="4281486"/>
          </a:xfrm>
        </p:spPr>
        <p:txBody>
          <a:bodyPr>
            <a:normAutofit lnSpcReduction="10000"/>
          </a:bodyPr>
          <a:lstStyle/>
          <a:p>
            <a:pPr lvl="2">
              <a:tabLst>
                <a:tab pos="4217988" algn="r"/>
              </a:tabLst>
            </a:pPr>
            <a:r>
              <a:rPr lang="fr-FR"/>
              <a:t>Intro</a:t>
            </a:r>
          </a:p>
          <a:p>
            <a:pPr lvl="2">
              <a:tabLst>
                <a:tab pos="4217988" algn="r"/>
              </a:tabLst>
            </a:pPr>
            <a:r>
              <a:rPr lang="fr-FR"/>
              <a:t>Les annotations</a:t>
            </a:r>
          </a:p>
          <a:p>
            <a:pPr lvl="2">
              <a:tabLst>
                <a:tab pos="4217988" algn="r"/>
              </a:tabLst>
            </a:pPr>
            <a:r>
              <a:rPr lang="fr-FR"/>
              <a:t>Se faciliter la vie	10’</a:t>
            </a:r>
          </a:p>
          <a:p>
            <a:pPr lvl="2">
              <a:tabLst>
                <a:tab pos="4217988" algn="r"/>
              </a:tabLst>
            </a:pPr>
            <a:r>
              <a:rPr lang="fr-FR"/>
              <a:t>Les principales annotations</a:t>
            </a:r>
          </a:p>
          <a:p>
            <a:pPr marL="342900" lvl="2" indent="-342900">
              <a:buFont typeface="+mj-lt"/>
              <a:buAutoNum type="arabicPeriod"/>
              <a:tabLst>
                <a:tab pos="4217988" algn="r"/>
              </a:tabLst>
            </a:pPr>
            <a:r>
              <a:rPr lang="fr-FR"/>
              <a:t>Les formulaires</a:t>
            </a:r>
          </a:p>
          <a:p>
            <a:pPr lvl="3">
              <a:spcBef>
                <a:spcPts val="600"/>
              </a:spcBef>
              <a:tabLst>
                <a:tab pos="4217988" algn="r"/>
              </a:tabLst>
            </a:pPr>
            <a:r>
              <a:rPr lang="fr-FR"/>
              <a:t>Exercice Formulaire	10’</a:t>
            </a:r>
            <a:br>
              <a:rPr lang="fr-FR"/>
            </a:br>
            <a:r>
              <a:rPr lang="fr-FR"/>
              <a:t>	+10’</a:t>
            </a:r>
          </a:p>
          <a:p>
            <a:pPr marL="342900" lvl="2" indent="-342900">
              <a:buFont typeface="+mj-lt"/>
              <a:buAutoNum type="arabicPeriod"/>
              <a:tabLst>
                <a:tab pos="4217988" algn="r"/>
              </a:tabLst>
            </a:pPr>
            <a:r>
              <a:rPr lang="fr-FR"/>
              <a:t>L’ordre de déplacement du focus / lecture	2’</a:t>
            </a:r>
          </a:p>
          <a:p>
            <a:pPr lvl="3">
              <a:spcBef>
                <a:spcPts val="600"/>
              </a:spcBef>
              <a:tabLst>
                <a:tab pos="4217988" algn="r"/>
              </a:tabLst>
            </a:pPr>
            <a:r>
              <a:rPr lang="fr-FR"/>
              <a:t>Exercice Focus	10’ </a:t>
            </a:r>
            <a:br>
              <a:rPr lang="fr-FR"/>
            </a:br>
            <a:r>
              <a:rPr lang="fr-FR"/>
              <a:t>	+ 10’</a:t>
            </a:r>
          </a:p>
          <a:p>
            <a:pPr marL="342900" lvl="2" indent="-342900">
              <a:buFont typeface="+mj-lt"/>
              <a:buAutoNum type="arabicPeriod"/>
              <a:tabLst>
                <a:tab pos="4217988" algn="r"/>
              </a:tabLst>
            </a:pPr>
            <a:r>
              <a:rPr lang="fr-FR"/>
              <a:t>Les alternatives textuelles aux images	5’</a:t>
            </a:r>
          </a:p>
          <a:p>
            <a:pPr marL="342900" lvl="2" indent="-342900">
              <a:buFont typeface="+mj-lt"/>
              <a:buAutoNum type="arabicPeriod"/>
              <a:tabLst>
                <a:tab pos="4217988" algn="r"/>
              </a:tabLst>
            </a:pPr>
            <a:r>
              <a:rPr lang="fr-FR"/>
              <a:t>La sémantique</a:t>
            </a:r>
          </a:p>
          <a:p>
            <a:pPr lvl="3">
              <a:spcBef>
                <a:spcPts val="600"/>
              </a:spcBef>
              <a:tabLst>
                <a:tab pos="4217988" algn="r"/>
              </a:tabLst>
            </a:pPr>
            <a:r>
              <a:rPr lang="fr-FR"/>
              <a:t>Exercice Landmark	5’ </a:t>
            </a:r>
            <a:br>
              <a:rPr lang="fr-FR"/>
            </a:br>
            <a:r>
              <a:rPr lang="fr-FR"/>
              <a:t>	+ 5’</a:t>
            </a:r>
          </a:p>
          <a:p>
            <a:pPr lvl="3">
              <a:spcBef>
                <a:spcPts val="600"/>
              </a:spcBef>
              <a:tabLst>
                <a:tab pos="4217988" algn="r"/>
              </a:tabLst>
            </a:pPr>
            <a:r>
              <a:rPr lang="fr-FR"/>
              <a:t>Exercice Sémantique	10’ </a:t>
            </a:r>
            <a:br>
              <a:rPr lang="fr-FR"/>
            </a:br>
            <a:r>
              <a:rPr lang="fr-FR"/>
              <a:t>	+ 10’</a:t>
            </a:r>
          </a:p>
          <a:p>
            <a:pPr marL="342900" lvl="2" indent="-342900">
              <a:buFont typeface="+mj-lt"/>
              <a:buAutoNum type="arabicPeriod"/>
              <a:tabLst>
                <a:tab pos="4217988" algn="r"/>
              </a:tabLst>
            </a:pPr>
            <a:r>
              <a:rPr lang="fr-FR"/>
              <a:t>Le nom accessible</a:t>
            </a:r>
          </a:p>
          <a:p>
            <a:pPr lvl="2">
              <a:tabLst>
                <a:tab pos="4217988" algn="r"/>
              </a:tabLst>
            </a:pPr>
            <a:r>
              <a:rPr lang="fr-FR"/>
              <a:t>En résumé	5’</a:t>
            </a:r>
          </a:p>
        </p:txBody>
      </p:sp>
      <p:sp>
        <p:nvSpPr>
          <p:cNvPr id="4" name="Espace réservé du contenu 3">
            <a:extLst>
              <a:ext uri="{FF2B5EF4-FFF2-40B4-BE49-F238E27FC236}">
                <a16:creationId xmlns:a16="http://schemas.microsoft.com/office/drawing/2014/main" id="{0B1BDD3A-78CF-F833-1CA6-1CC9503C3591}"/>
              </a:ext>
            </a:extLst>
          </p:cNvPr>
          <p:cNvSpPr>
            <a:spLocks noGrp="1"/>
          </p:cNvSpPr>
          <p:nvPr>
            <p:ph sz="half" idx="2"/>
          </p:nvPr>
        </p:nvSpPr>
        <p:spPr/>
        <p:txBody>
          <a:bodyPr/>
          <a:lstStyle/>
          <a:p>
            <a:endParaRPr lang="fr-FR"/>
          </a:p>
        </p:txBody>
      </p:sp>
      <p:sp>
        <p:nvSpPr>
          <p:cNvPr id="11" name="Accolade fermante 10">
            <a:extLst>
              <a:ext uri="{FF2B5EF4-FFF2-40B4-BE49-F238E27FC236}">
                <a16:creationId xmlns:a16="http://schemas.microsoft.com/office/drawing/2014/main" id="{849FD96A-4034-8C45-2BD8-3E64F58375B6}"/>
              </a:ext>
            </a:extLst>
          </p:cNvPr>
          <p:cNvSpPr/>
          <p:nvPr/>
        </p:nvSpPr>
        <p:spPr>
          <a:xfrm>
            <a:off x="3763638" y="268288"/>
            <a:ext cx="292795" cy="114938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a:extLst>
              <a:ext uri="{FF2B5EF4-FFF2-40B4-BE49-F238E27FC236}">
                <a16:creationId xmlns:a16="http://schemas.microsoft.com/office/drawing/2014/main" id="{AB11BFF9-41CB-53EF-F9D1-F94AADB68DC6}"/>
              </a:ext>
            </a:extLst>
          </p:cNvPr>
          <p:cNvSpPr/>
          <p:nvPr/>
        </p:nvSpPr>
        <p:spPr>
          <a:xfrm>
            <a:off x="3763637" y="3848632"/>
            <a:ext cx="292795" cy="69948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F9172B0-6DDC-B33F-7166-B451562F4267}"/>
              </a:ext>
            </a:extLst>
          </p:cNvPr>
          <p:cNvCxnSpPr>
            <a:stCxn id="11" idx="2"/>
          </p:cNvCxnSpPr>
          <p:nvPr/>
        </p:nvCxnSpPr>
        <p:spPr>
          <a:xfrm flipH="1">
            <a:off x="314325" y="1417674"/>
            <a:ext cx="344931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Accolade fermante 14">
            <a:extLst>
              <a:ext uri="{FF2B5EF4-FFF2-40B4-BE49-F238E27FC236}">
                <a16:creationId xmlns:a16="http://schemas.microsoft.com/office/drawing/2014/main" id="{563DC109-267F-8CC1-C640-3D94B2B00373}"/>
              </a:ext>
            </a:extLst>
          </p:cNvPr>
          <p:cNvSpPr/>
          <p:nvPr/>
        </p:nvSpPr>
        <p:spPr>
          <a:xfrm>
            <a:off x="3763637" y="2516165"/>
            <a:ext cx="292795" cy="47512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15">
            <a:extLst>
              <a:ext uri="{FF2B5EF4-FFF2-40B4-BE49-F238E27FC236}">
                <a16:creationId xmlns:a16="http://schemas.microsoft.com/office/drawing/2014/main" id="{394B04C2-8B07-C379-8863-1F83DD1A762E}"/>
              </a:ext>
            </a:extLst>
          </p:cNvPr>
          <p:cNvSpPr txBox="1"/>
          <p:nvPr/>
        </p:nvSpPr>
        <p:spPr>
          <a:xfrm>
            <a:off x="4984977" y="178826"/>
            <a:ext cx="205184" cy="215444"/>
          </a:xfrm>
          <a:prstGeom prst="rect">
            <a:avLst/>
          </a:prstGeom>
        </p:spPr>
        <p:txBody>
          <a:bodyPr wrap="none" lIns="0" tIns="0" rIns="0" bIns="0" rtlCol="0">
            <a:spAutoFit/>
          </a:bodyPr>
          <a:lstStyle/>
          <a:p>
            <a:r>
              <a:rPr lang="fr-FR" sz="1400"/>
              <a:t>9h</a:t>
            </a:r>
          </a:p>
        </p:txBody>
      </p:sp>
      <p:sp>
        <p:nvSpPr>
          <p:cNvPr id="17" name="ZoneTexte 16">
            <a:extLst>
              <a:ext uri="{FF2B5EF4-FFF2-40B4-BE49-F238E27FC236}">
                <a16:creationId xmlns:a16="http://schemas.microsoft.com/office/drawing/2014/main" id="{234F5D37-819C-3749-33E9-23F156160BEA}"/>
              </a:ext>
            </a:extLst>
          </p:cNvPr>
          <p:cNvSpPr txBox="1"/>
          <p:nvPr/>
        </p:nvSpPr>
        <p:spPr>
          <a:xfrm>
            <a:off x="4977141" y="1803471"/>
            <a:ext cx="403957" cy="215444"/>
          </a:xfrm>
          <a:prstGeom prst="rect">
            <a:avLst/>
          </a:prstGeom>
        </p:spPr>
        <p:txBody>
          <a:bodyPr wrap="none" lIns="0" tIns="0" rIns="0" bIns="0" rtlCol="0">
            <a:spAutoFit/>
          </a:bodyPr>
          <a:lstStyle/>
          <a:p>
            <a:r>
              <a:rPr lang="fr-FR" sz="1400"/>
              <a:t>9h30</a:t>
            </a:r>
          </a:p>
        </p:txBody>
      </p:sp>
      <p:sp>
        <p:nvSpPr>
          <p:cNvPr id="18" name="ZoneTexte 17">
            <a:extLst>
              <a:ext uri="{FF2B5EF4-FFF2-40B4-BE49-F238E27FC236}">
                <a16:creationId xmlns:a16="http://schemas.microsoft.com/office/drawing/2014/main" id="{560E659D-E529-BDC0-A41E-084F4F0C51F9}"/>
              </a:ext>
            </a:extLst>
          </p:cNvPr>
          <p:cNvSpPr txBox="1"/>
          <p:nvPr/>
        </p:nvSpPr>
        <p:spPr>
          <a:xfrm>
            <a:off x="4972490" y="3124585"/>
            <a:ext cx="585325" cy="215444"/>
          </a:xfrm>
          <a:prstGeom prst="rect">
            <a:avLst/>
          </a:prstGeom>
        </p:spPr>
        <p:txBody>
          <a:bodyPr wrap="square" lIns="0" tIns="0" rIns="0" bIns="0" rtlCol="0">
            <a:spAutoFit/>
          </a:bodyPr>
          <a:lstStyle/>
          <a:p>
            <a:r>
              <a:rPr lang="fr-FR" sz="1400"/>
              <a:t>10h</a:t>
            </a:r>
          </a:p>
        </p:txBody>
      </p:sp>
      <p:sp>
        <p:nvSpPr>
          <p:cNvPr id="19" name="ZoneTexte 18">
            <a:extLst>
              <a:ext uri="{FF2B5EF4-FFF2-40B4-BE49-F238E27FC236}">
                <a16:creationId xmlns:a16="http://schemas.microsoft.com/office/drawing/2014/main" id="{77A0D5C8-1382-C94E-69F0-84F703E357AD}"/>
              </a:ext>
            </a:extLst>
          </p:cNvPr>
          <p:cNvSpPr txBox="1"/>
          <p:nvPr/>
        </p:nvSpPr>
        <p:spPr>
          <a:xfrm>
            <a:off x="4947653" y="4445699"/>
            <a:ext cx="585325" cy="215444"/>
          </a:xfrm>
          <a:prstGeom prst="rect">
            <a:avLst/>
          </a:prstGeom>
        </p:spPr>
        <p:txBody>
          <a:bodyPr wrap="square" lIns="0" tIns="0" rIns="0" bIns="0" rtlCol="0">
            <a:spAutoFit/>
          </a:bodyPr>
          <a:lstStyle/>
          <a:p>
            <a:r>
              <a:rPr lang="fr-FR" sz="1400"/>
              <a:t>10h30</a:t>
            </a:r>
          </a:p>
        </p:txBody>
      </p:sp>
    </p:spTree>
    <p:extLst>
      <p:ext uri="{BB962C8B-B14F-4D97-AF65-F5344CB8AC3E}">
        <p14:creationId xmlns:p14="http://schemas.microsoft.com/office/powerpoint/2010/main" val="19052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4326" y="268289"/>
            <a:ext cx="4828498" cy="2301874"/>
          </a:xfrm>
        </p:spPr>
        <p:txBody>
          <a:bodyPr/>
          <a:lstStyle/>
          <a:p>
            <a:r>
              <a:rPr lang="fr-FR"/>
              <a:t>Merci</a:t>
            </a:r>
          </a:p>
        </p:txBody>
      </p:sp>
      <p:grpSp>
        <p:nvGrpSpPr>
          <p:cNvPr id="2" name="Group 2">
            <a:extLst>
              <a:ext uri="{FF2B5EF4-FFF2-40B4-BE49-F238E27FC236}">
                <a16:creationId xmlns:a16="http://schemas.microsoft.com/office/drawing/2014/main" id="{D61290C5-0BF8-A9C7-63AC-8C94419CD9E6}"/>
              </a:ext>
              <a:ext uri="{C183D7F6-B498-43B3-948B-1728B52AA6E4}">
                <adec:decorative xmlns:adec="http://schemas.microsoft.com/office/drawing/2017/decorative" val="1"/>
              </a:ext>
            </a:extLst>
          </p:cNvPr>
          <p:cNvGrpSpPr/>
          <p:nvPr/>
        </p:nvGrpSpPr>
        <p:grpSpPr>
          <a:xfrm>
            <a:off x="313535" y="4233863"/>
            <a:ext cx="612775" cy="612775"/>
            <a:chOff x="313535" y="4233863"/>
            <a:chExt cx="612775" cy="612775"/>
          </a:xfrm>
        </p:grpSpPr>
        <p:sp>
          <p:nvSpPr>
            <p:cNvPr id="3" name="Rectangle 5">
              <a:extLst>
                <a:ext uri="{FF2B5EF4-FFF2-40B4-BE49-F238E27FC236}">
                  <a16:creationId xmlns:a16="http://schemas.microsoft.com/office/drawing/2014/main" id="{2A75D00F-5F6A-523C-C144-FD3214BBD6F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a:extLst>
                <a:ext uri="{FF2B5EF4-FFF2-40B4-BE49-F238E27FC236}">
                  <a16:creationId xmlns:a16="http://schemas.microsoft.com/office/drawing/2014/main" id="{074DBF0F-CD16-D493-3B66-A9DD0BD0B4C2}"/>
                </a:ext>
              </a:extLst>
            </p:cNvPr>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a:extLst>
                <a:ext uri="{FF2B5EF4-FFF2-40B4-BE49-F238E27FC236}">
                  <a16:creationId xmlns:a16="http://schemas.microsoft.com/office/drawing/2014/main" id="{6C8BE2BA-3919-65E8-7FEB-8AC7EF45D185}"/>
                </a:ext>
              </a:extLst>
            </p:cNvPr>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a:extLst>
                <a:ext uri="{FF2B5EF4-FFF2-40B4-BE49-F238E27FC236}">
                  <a16:creationId xmlns:a16="http://schemas.microsoft.com/office/drawing/2014/main" id="{45D19007-8DB2-0435-489E-9C3D04936D53}"/>
                </a:ext>
              </a:extLst>
            </p:cNvPr>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9">
              <a:extLst>
                <a:ext uri="{FF2B5EF4-FFF2-40B4-BE49-F238E27FC236}">
                  <a16:creationId xmlns:a16="http://schemas.microsoft.com/office/drawing/2014/main" id="{DF52D216-A716-6381-5550-5B87CB92EC22}"/>
                </a:ext>
              </a:extLst>
            </p:cNvPr>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a:extLst>
                <a:ext uri="{FF2B5EF4-FFF2-40B4-BE49-F238E27FC236}">
                  <a16:creationId xmlns:a16="http://schemas.microsoft.com/office/drawing/2014/main" id="{2EA8B045-A470-C8AE-1793-565852FB49F0}"/>
                </a:ext>
              </a:extLst>
            </p:cNvPr>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a:extLst>
                <a:ext uri="{FF2B5EF4-FFF2-40B4-BE49-F238E27FC236}">
                  <a16:creationId xmlns:a16="http://schemas.microsoft.com/office/drawing/2014/main" id="{23EF8976-E66F-C55F-3CF8-D12BB4D4EE2B}"/>
                </a:ext>
              </a:extLst>
            </p:cNvPr>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2">
              <a:extLst>
                <a:ext uri="{FF2B5EF4-FFF2-40B4-BE49-F238E27FC236}">
                  <a16:creationId xmlns:a16="http://schemas.microsoft.com/office/drawing/2014/main" id="{6997A864-3302-9B59-9517-2E5C7734BAD6}"/>
                </a:ext>
              </a:extLst>
            </p:cNvPr>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7627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F09E587-0752-06C5-06C2-5B10DA0E48B7}"/>
              </a:ext>
            </a:extLst>
          </p:cNvPr>
          <p:cNvSpPr>
            <a:spLocks noGrp="1"/>
          </p:cNvSpPr>
          <p:nvPr>
            <p:ph type="body" sz="quarter" idx="12"/>
          </p:nvPr>
        </p:nvSpPr>
        <p:spPr>
          <a:xfrm>
            <a:off x="313769" y="627534"/>
            <a:ext cx="6418471" cy="3922240"/>
          </a:xfrm>
        </p:spPr>
        <p:txBody>
          <a:bodyPr/>
          <a:lstStyle/>
          <a:p>
            <a:r>
              <a:rPr lang="fr-FR" sz="6000" b="1">
                <a:solidFill>
                  <a:srgbClr val="F16E00"/>
                </a:solidFill>
              </a:rPr>
              <a:t>Les annotations d’accessibilité</a:t>
            </a:r>
            <a:endParaRPr lang="fr-FR">
              <a:solidFill>
                <a:srgbClr val="F16E00"/>
              </a:solidFill>
            </a:endParaRP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2" name="Ellipse 1">
            <a:extLst>
              <a:ext uri="{FF2B5EF4-FFF2-40B4-BE49-F238E27FC236}">
                <a16:creationId xmlns:a16="http://schemas.microsoft.com/office/drawing/2014/main" id="{395258D7-4195-5E7E-5BD8-675D3B4A832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30417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Orange Accessible 2017-03">
      <a:dk1>
        <a:srgbClr val="000000"/>
      </a:dk1>
      <a:lt1>
        <a:srgbClr val="FFFFFF"/>
      </a:lt1>
      <a:dk2>
        <a:srgbClr val="8F8F8F"/>
      </a:dk2>
      <a:lt2>
        <a:srgbClr val="F16E00"/>
      </a:lt2>
      <a:accent1>
        <a:srgbClr val="F16E00"/>
      </a:accent1>
      <a:accent2>
        <a:srgbClr val="4BB4E6"/>
      </a:accent2>
      <a:accent3>
        <a:srgbClr val="50BE87"/>
      </a:accent3>
      <a:accent4>
        <a:srgbClr val="FFB4E6"/>
      </a:accent4>
      <a:accent5>
        <a:srgbClr val="A885D8"/>
      </a:accent5>
      <a:accent6>
        <a:srgbClr val="FFD200"/>
      </a:accent6>
      <a:hlink>
        <a:srgbClr val="474747"/>
      </a:hlink>
      <a:folHlink>
        <a:srgbClr val="474747"/>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3B49DCD984344E932E243DF5BA0E4D" ma:contentTypeVersion="10" ma:contentTypeDescription="Crée un document." ma:contentTypeScope="" ma:versionID="09cbcc938539be0ce2f6f61d360d2814">
  <xsd:schema xmlns:xsd="http://www.w3.org/2001/XMLSchema" xmlns:xs="http://www.w3.org/2001/XMLSchema" xmlns:p="http://schemas.microsoft.com/office/2006/metadata/properties" xmlns:ns2="a10095cf-aa4e-4500-b00a-b29dcdb71d93" xmlns:ns3="6ecb14e3-2346-469d-af7c-f2222b56df0c" targetNamespace="http://schemas.microsoft.com/office/2006/metadata/properties" ma:root="true" ma:fieldsID="746e8226c6461475cd926703d7722e25" ns2:_="" ns3:_="">
    <xsd:import namespace="a10095cf-aa4e-4500-b00a-b29dcdb71d93"/>
    <xsd:import namespace="6ecb14e3-2346-469d-af7c-f2222b56df0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095cf-aa4e-4500-b00a-b29dcdb71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b14e3-2346-469d-af7c-f2222b56df0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3154d87-cbe5-4e4c-b7da-a73b469ead76}" ma:internalName="TaxCatchAll" ma:showField="CatchAllData" ma:web="6ecb14e3-2346-469d-af7c-f2222b56df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6ecb14e3-2346-469d-af7c-f2222b56df0c" xsi:nil="true"/>
    <lcf76f155ced4ddcb4097134ff3c332f xmlns="a10095cf-aa4e-4500-b00a-b29dcdb71d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1C16CD-0215-4BCB-800B-9D7EF9131A77}">
  <ds:schemaRefs>
    <ds:schemaRef ds:uri="6ecb14e3-2346-469d-af7c-f2222b56df0c"/>
    <ds:schemaRef ds:uri="a10095cf-aa4e-4500-b00a-b29dcdb71d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C16B20-4DC5-433C-AEDC-575DD90B707F}">
  <ds:schemaRefs>
    <ds:schemaRef ds:uri="6ecb14e3-2346-469d-af7c-f2222b56df0c"/>
    <ds:schemaRef ds:uri="a10095cf-aa4e-4500-b00a-b29dcdb71d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EE1BD72-3734-4841-8544-F05042748369}">
  <ds:schemaRefs>
    <ds:schemaRef ds:uri="http://schemas.microsoft.com/sharepoint/v3/contenttype/forms"/>
  </ds:schemaRefs>
</ds:datastoreItem>
</file>

<file path=docMetadata/LabelInfo.xml><?xml version="1.0" encoding="utf-8"?>
<clbl:labelList xmlns:clbl="http://schemas.microsoft.com/office/2020/mipLabelMetadata">
  <clbl:label id="{07222825-62ea-40f3-96b5-5375c07996e2}" enabled="1" method="Privilege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7675</TotalTime>
  <Words>5762</Words>
  <Application>Microsoft Office PowerPoint</Application>
  <PresentationFormat>Affichage à l'écran (16:9)</PresentationFormat>
  <Paragraphs>864</Paragraphs>
  <Slides>85</Slides>
  <Notes>32</Notes>
  <HiddenSlides>10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85</vt:i4>
      </vt:variant>
    </vt:vector>
  </HeadingPairs>
  <TitlesOfParts>
    <vt:vector size="98" baseType="lpstr">
      <vt:lpstr>Arial</vt:lpstr>
      <vt:lpstr>Arial Black</vt:lpstr>
      <vt:lpstr>Calibri</vt:lpstr>
      <vt:lpstr>Courier New</vt:lpstr>
      <vt:lpstr>Helvetica</vt:lpstr>
      <vt:lpstr>Helvetica 55 Roman</vt:lpstr>
      <vt:lpstr>Helvetica 65 Medium</vt:lpstr>
      <vt:lpstr>Helvetica 75</vt:lpstr>
      <vt:lpstr>Helvetica 75 Bold</vt:lpstr>
      <vt:lpstr>Marianne</vt:lpstr>
      <vt:lpstr>Roboto</vt:lpstr>
      <vt:lpstr>Wingdings</vt:lpstr>
      <vt:lpstr>blank</vt:lpstr>
      <vt:lpstr>Annotations d’Accessibilité</vt:lpstr>
      <vt:lpstr>A la fin de cet atelier, vous…</vt:lpstr>
      <vt:lpstr>Introduction</vt:lpstr>
      <vt:lpstr>Handicaps et discriminations </vt:lpstr>
      <vt:lpstr>L’accessibilité numérique c’est …</vt:lpstr>
      <vt:lpstr>L’accessibilité numérique : Pour qui ?  </vt:lpstr>
      <vt:lpstr>Une obligation légale pour le secteur public  et le secteur privé (CA &gt; 250 millions d’euros)</vt:lpstr>
      <vt:lpstr>Les erreurs les plus fréquentes sont souvent du ressort de  la conception</vt:lpstr>
      <vt:lpstr>Présentation PowerPoint</vt:lpstr>
      <vt:lpstr>Mettre des annotations d’accessibilité C’est en fait « juste » spécifier l’accessibilité…  </vt:lpstr>
      <vt:lpstr>Les principales annotations à rajouter</vt:lpstr>
      <vt:lpstr>Exemples d’annotations à rajouter 1/2</vt:lpstr>
      <vt:lpstr>Présentation PowerPoint</vt:lpstr>
      <vt:lpstr>Présentation PowerPoint</vt:lpstr>
      <vt:lpstr>Annoter avec des textes, commentaires</vt:lpstr>
      <vt:lpstr>Annoter avec des toolkits graphiques</vt:lpstr>
      <vt:lpstr>Annoter avec des plugins, extensions, fonctionnalités</vt:lpstr>
      <vt:lpstr>Les plugins avec tout dedans !</vt:lpstr>
      <vt:lpstr> Principales annotations et exercices</vt:lpstr>
      <vt:lpstr>Les principales recommandations  … et quelques exercices d’annotations</vt:lpstr>
      <vt:lpstr>Présentation PowerPoint</vt:lpstr>
      <vt:lpstr>Contraste &amp; couleurs</vt:lpstr>
      <vt:lpstr>Présentation PowerPoint</vt:lpstr>
      <vt:lpstr>Texte sur les images</vt:lpstr>
      <vt:lpstr>Présentation PowerPoint</vt:lpstr>
      <vt:lpstr>Présentation PowerPoint</vt:lpstr>
      <vt:lpstr>Rapprocher les étiquettes des champs de formulaires</vt:lpstr>
      <vt:lpstr>Champs obligatoires</vt:lpstr>
      <vt:lpstr>Libellés des champs et boutons accessibles</vt:lpstr>
      <vt:lpstr>Champs en erreur</vt:lpstr>
      <vt:lpstr>10 minutes – Formulaires </vt:lpstr>
      <vt:lpstr>Correction</vt:lpstr>
      <vt:lpstr>Correction – Formulaires </vt:lpstr>
      <vt:lpstr>Présentation PowerPoint</vt:lpstr>
      <vt:lpstr>Navigation clavier</vt:lpstr>
      <vt:lpstr>10 minutes – Visibilité du focus et ordre de navigation au clavier </vt:lpstr>
      <vt:lpstr>Correction</vt:lpstr>
      <vt:lpstr>Correction – Visibilité du focus et ordre de navigation au clavier </vt:lpstr>
      <vt:lpstr>Exemple de navigation  clavier complexe</vt:lpstr>
      <vt:lpstr>Exemple d’ordre de lecture</vt:lpstr>
      <vt:lpstr>Et là, on fait comment ? Ou utiliser le contexte</vt:lpstr>
      <vt:lpstr>Un exemple possible d’ordre de lecture</vt:lpstr>
      <vt:lpstr>Présentation PowerPoint</vt:lpstr>
      <vt:lpstr>Alternative aux images</vt:lpstr>
      <vt:lpstr>Alternatives aux Images </vt:lpstr>
      <vt:lpstr>Alternatives aux Images </vt:lpstr>
      <vt:lpstr>Présentation PowerPoint</vt:lpstr>
      <vt:lpstr>Le responsive</vt:lpstr>
      <vt:lpstr>Présentation PowerPoint</vt:lpstr>
      <vt:lpstr>Titre de la page     </vt:lpstr>
      <vt:lpstr>5 minutes – Landmarks  et titre de page pour la page d’accueil du Musée d’Orsay</vt:lpstr>
      <vt:lpstr>Correction</vt:lpstr>
      <vt:lpstr>5 minutes –  Landmarks et titre de page</vt:lpstr>
      <vt:lpstr>Au lecteur d’écran, navigation directe par liste d’éléments via la liste des régions</vt:lpstr>
      <vt:lpstr>Sémantique du contenu </vt:lpstr>
      <vt:lpstr>10 minutes – Sémantique et titre de rubrique</vt:lpstr>
      <vt:lpstr>Correction</vt:lpstr>
      <vt:lpstr>Correction – Sémantique et titre de rubriques</vt:lpstr>
      <vt:lpstr>Présentation PowerPoint</vt:lpstr>
      <vt:lpstr>Le nom accessible ou… comment rajouter un contenu spécifique (sans l’afficher) pour les aides techniques </vt:lpstr>
      <vt:lpstr>Au lecteur d’écran, plusieurs stratégies possibles pour trouver l’information souhaité</vt:lpstr>
      <vt:lpstr>Exemple de navigation par liste d’éléments</vt:lpstr>
      <vt:lpstr>Au lecteur d’écran, navigation directe par liste d’éléments via la liste des liens</vt:lpstr>
      <vt:lpstr>Au lecteur d’écran, navigation directe par liste d’éléments via la liste des titres</vt:lpstr>
      <vt:lpstr>Au lecteur d’écran, navigation directe par liste d’éléments via la liste des champs de formulaire</vt:lpstr>
      <vt:lpstr>Au lecteur d’écran, navigation directe par liste d’éléments via la liste des boutons</vt:lpstr>
      <vt:lpstr>Au lecteur d’écran, navigation directe par liste d’éléments via la liste des régions</vt:lpstr>
      <vt:lpstr>Le nom accessible et … l’ordre des informations fournies</vt:lpstr>
      <vt:lpstr>Présentation PowerPoint</vt:lpstr>
      <vt:lpstr>Présentation PowerPoint</vt:lpstr>
      <vt:lpstr>Présentation PowerPoint</vt:lpstr>
      <vt:lpstr>Présentation PowerPoint</vt:lpstr>
      <vt:lpstr>Rajouter un contenu spécifique (sans l’afficher)  pour les aides techniques (nom accessible) </vt:lpstr>
      <vt:lpstr>Rajouter un contenu spécifique (sans l’afficher)  pour les aides techniques (nom accessible)</vt:lpstr>
      <vt:lpstr>Rajouter un contenu spécifique (sans l’afficher)  pour les aides techniques (nom accessible)</vt:lpstr>
      <vt:lpstr>En résumé</vt:lpstr>
      <vt:lpstr>Tout n’est pas parfait du premier coup, l’important c’est de commencer à progresser  🙂… et donc</vt:lpstr>
      <vt:lpstr>Ressources</vt:lpstr>
      <vt:lpstr>Annexes </vt:lpstr>
      <vt:lpstr>Présentation PowerPoint</vt:lpstr>
      <vt:lpstr>Présentation PowerPoint</vt:lpstr>
      <vt:lpstr>Présentation PowerPoint</vt:lpstr>
      <vt:lpstr>Présentation PowerPoint</vt:lpstr>
      <vt:lpstr>Présentation PowerPoint</vt:lpstr>
      <vt:lpstr>Merci</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Accessibilité Les enjeux</dc:title>
  <dc:creator>DESCHAMPS Stephane DMGP/DD</dc:creator>
  <cp:lastModifiedBy>ANIORT Vincent TGI/OLS</cp:lastModifiedBy>
  <cp:revision>3</cp:revision>
  <cp:lastPrinted>2023-09-27T14:50:54Z</cp:lastPrinted>
  <dcterms:created xsi:type="dcterms:W3CDTF">2018-04-09T06:50:52Z</dcterms:created>
  <dcterms:modified xsi:type="dcterms:W3CDTF">2023-12-04T09:57:27Z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0x010100EC3B49DCD984344E932E243DF5BA0E4D</vt:lpwstr>
  </property>
  <property fmtid="{D5CDD505-2E9C-101B-9397-08002B2CF9AE}" pid="3" name="MediaServiceImageTags">
    <vt:lpwstr/>
  </property>
  <property fmtid="{D5CDD505-2E9C-101B-9397-08002B2CF9AE}" pid="4" name="MSIP_Label_e6c818a6-e1a0-4a6e-a969-20d857c5dc62_Enabled">
    <vt:lpwstr>true</vt:lpwstr>
  </property>
  <property fmtid="{D5CDD505-2E9C-101B-9397-08002B2CF9AE}" pid="5" name="MSIP_Label_e6c818a6-e1a0-4a6e-a969-20d857c5dc62_SetDate">
    <vt:lpwstr>2023-03-21T17:11:35Z</vt:lpwstr>
  </property>
  <property fmtid="{D5CDD505-2E9C-101B-9397-08002B2CF9AE}" pid="6" name="MSIP_Label_e6c818a6-e1a0-4a6e-a969-20d857c5dc62_Method">
    <vt:lpwstr>Standard</vt:lpwstr>
  </property>
  <property fmtid="{D5CDD505-2E9C-101B-9397-08002B2CF9AE}" pid="7" name="MSIP_Label_e6c818a6-e1a0-4a6e-a969-20d857c5dc62_Name">
    <vt:lpwstr>Orange_restricted_internal.2</vt:lpwstr>
  </property>
  <property fmtid="{D5CDD505-2E9C-101B-9397-08002B2CF9AE}" pid="8" name="MSIP_Label_e6c818a6-e1a0-4a6e-a969-20d857c5dc62_SiteId">
    <vt:lpwstr>90c7a20a-f34b-40bf-bc48-b9253b6f5d20</vt:lpwstr>
  </property>
  <property fmtid="{D5CDD505-2E9C-101B-9397-08002B2CF9AE}" pid="9" name="MSIP_Label_e6c818a6-e1a0-4a6e-a969-20d857c5dc62_ActionId">
    <vt:lpwstr>8df6ddaf-e263-44d4-99d4-0d4587ca334a</vt:lpwstr>
  </property>
  <property fmtid="{D5CDD505-2E9C-101B-9397-08002B2CF9AE}" pid="10" name="MSIP_Label_e6c818a6-e1a0-4a6e-a969-20d857c5dc62_ContentBits">
    <vt:lpwstr>2</vt:lpwstr>
  </property>
</Properties>
</file>